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  <p:sldId id="264" r:id="rId9"/>
    <p:sldId id="267" r:id="rId10"/>
    <p:sldId id="265" r:id="rId11"/>
    <p:sldId id="266" r:id="rId12"/>
    <p:sldId id="292" r:id="rId13"/>
    <p:sldId id="293" r:id="rId14"/>
    <p:sldId id="294" r:id="rId15"/>
    <p:sldId id="297" r:id="rId16"/>
    <p:sldId id="299" r:id="rId17"/>
    <p:sldId id="298" r:id="rId18"/>
    <p:sldId id="300" r:id="rId19"/>
    <p:sldId id="301" r:id="rId20"/>
    <p:sldId id="302" r:id="rId21"/>
    <p:sldId id="303" r:id="rId22"/>
    <p:sldId id="304" r:id="rId23"/>
    <p:sldId id="305" r:id="rId24"/>
    <p:sldId id="306" r:id="rId25"/>
    <p:sldId id="328" r:id="rId26"/>
    <p:sldId id="307" r:id="rId27"/>
    <p:sldId id="309" r:id="rId28"/>
    <p:sldId id="310" r:id="rId29"/>
    <p:sldId id="311" r:id="rId30"/>
    <p:sldId id="312" r:id="rId31"/>
    <p:sldId id="263" r:id="rId32"/>
    <p:sldId id="269" r:id="rId33"/>
    <p:sldId id="268" r:id="rId34"/>
    <p:sldId id="270" r:id="rId35"/>
    <p:sldId id="313" r:id="rId36"/>
    <p:sldId id="314" r:id="rId37"/>
    <p:sldId id="315" r:id="rId38"/>
    <p:sldId id="316" r:id="rId39"/>
    <p:sldId id="317" r:id="rId40"/>
    <p:sldId id="318" r:id="rId41"/>
    <p:sldId id="319" r:id="rId42"/>
    <p:sldId id="320" r:id="rId43"/>
    <p:sldId id="321" r:id="rId44"/>
    <p:sldId id="322" r:id="rId45"/>
    <p:sldId id="323" r:id="rId46"/>
    <p:sldId id="324" r:id="rId47"/>
    <p:sldId id="327" r:id="rId48"/>
    <p:sldId id="325" r:id="rId49"/>
    <p:sldId id="271" r:id="rId50"/>
    <p:sldId id="272" r:id="rId51"/>
    <p:sldId id="273" r:id="rId52"/>
    <p:sldId id="274" r:id="rId53"/>
    <p:sldId id="275" r:id="rId54"/>
    <p:sldId id="291" r:id="rId55"/>
    <p:sldId id="276" r:id="rId56"/>
    <p:sldId id="326" r:id="rId57"/>
    <p:sldId id="277" r:id="rId58"/>
    <p:sldId id="279" r:id="rId59"/>
    <p:sldId id="280" r:id="rId60"/>
    <p:sldId id="281" r:id="rId61"/>
    <p:sldId id="282" r:id="rId62"/>
    <p:sldId id="283" r:id="rId63"/>
    <p:sldId id="284" r:id="rId64"/>
    <p:sldId id="285" r:id="rId65"/>
    <p:sldId id="287" r:id="rId66"/>
    <p:sldId id="288" r:id="rId67"/>
    <p:sldId id="286" r:id="rId68"/>
    <p:sldId id="289" r:id="rId69"/>
    <p:sldId id="290" r:id="rId7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697"/>
    <p:restoredTop sz="96327"/>
  </p:normalViewPr>
  <p:slideViewPr>
    <p:cSldViewPr snapToGrid="0" snapToObjects="1">
      <p:cViewPr varScale="1">
        <p:scale>
          <a:sx n="121" d="100"/>
          <a:sy n="121" d="100"/>
        </p:scale>
        <p:origin x="200" y="3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6/17/21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6/17/21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6/17/21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6/17/21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6/17/21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6/17/21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6/17/21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6/17/21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6/17/21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6/17/21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6/17/21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6/17/21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6/17/21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6/17/21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6/17/21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6/17/21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6/17/21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6/17/21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2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2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hyperlink" Target="https://github.com/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hyperlink" Target="https://github.com/" TargetMode="Externa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ark-Turner0/git-presentation.git" TargetMode="Externa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BDB60-48B2-5B4A-81A2-F6099B98CB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GIT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EB85D73-A594-0D49-A703-C854779C98B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A version control system</a:t>
            </a:r>
          </a:p>
          <a:p>
            <a:endParaRPr lang="en-GB" dirty="0"/>
          </a:p>
          <a:p>
            <a:r>
              <a:rPr lang="en-GB" dirty="0"/>
              <a:t>Mark turner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657C3F6-89EE-F944-A9F2-A08E6F4CB7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656" t="-1208" r="55885" b="-2001"/>
          <a:stretch/>
        </p:blipFill>
        <p:spPr bwMode="auto">
          <a:xfrm>
            <a:off x="6391274" y="1600200"/>
            <a:ext cx="4276725" cy="3932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45050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27B09C2-8FAD-5841-8305-A05F2E36C6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58020" y="1655236"/>
            <a:ext cx="8675960" cy="5202764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9D575D4E-7E6B-0747-87E7-6FDFA83F4E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0"/>
            <a:ext cx="9905998" cy="1478570"/>
          </a:xfrm>
        </p:spPr>
        <p:txBody>
          <a:bodyPr/>
          <a:lstStyle/>
          <a:p>
            <a:r>
              <a:rPr lang="en-GB" dirty="0"/>
              <a:t>Commits can go back years!</a:t>
            </a:r>
          </a:p>
        </p:txBody>
      </p:sp>
    </p:spTree>
    <p:extLst>
      <p:ext uri="{BB962C8B-B14F-4D97-AF65-F5344CB8AC3E}">
        <p14:creationId xmlns:p14="http://schemas.microsoft.com/office/powerpoint/2010/main" val="32840755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879FEC-66BE-0547-A85F-3F564695E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Showing the difference between commits: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FEE17327-6CAE-DE45-8290-BD7CDCD3E4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1413" y="3074385"/>
            <a:ext cx="9906000" cy="1891918"/>
          </a:xfrm>
        </p:spPr>
      </p:pic>
    </p:spTree>
    <p:extLst>
      <p:ext uri="{BB962C8B-B14F-4D97-AF65-F5344CB8AC3E}">
        <p14:creationId xmlns:p14="http://schemas.microsoft.com/office/powerpoint/2010/main" val="32556811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963C5-00AA-8E4E-BC6B-FD3D59A02A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00212" y="2235200"/>
            <a:ext cx="8791575" cy="2387600"/>
          </a:xfrm>
        </p:spPr>
        <p:txBody>
          <a:bodyPr/>
          <a:lstStyle/>
          <a:p>
            <a:pPr algn="ctr"/>
            <a:r>
              <a:rPr lang="en-GB" dirty="0"/>
              <a:t>Task: </a:t>
            </a:r>
            <a:br>
              <a:rPr lang="en-GB" dirty="0"/>
            </a:br>
            <a:r>
              <a:rPr lang="en-GB" dirty="0"/>
              <a:t>add git to one of your projects </a:t>
            </a:r>
          </a:p>
        </p:txBody>
      </p:sp>
    </p:spTree>
    <p:extLst>
      <p:ext uri="{BB962C8B-B14F-4D97-AF65-F5344CB8AC3E}">
        <p14:creationId xmlns:p14="http://schemas.microsoft.com/office/powerpoint/2010/main" val="16714546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ADFD5-E08F-2248-B369-17FA148CF9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 your </a:t>
            </a:r>
            <a:r>
              <a:rPr lang="en-GB" dirty="0" err="1"/>
              <a:t>repl.it</a:t>
            </a:r>
            <a:r>
              <a:rPr lang="en-GB" dirty="0"/>
              <a:t> project…: </a:t>
            </a:r>
          </a:p>
        </p:txBody>
      </p:sp>
      <p:pic>
        <p:nvPicPr>
          <p:cNvPr id="5" name="Content Placeholder 4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A300EFBD-713B-094F-9129-C394342110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1413" y="3070653"/>
            <a:ext cx="9906000" cy="2614083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18F53E6-3F3B-2445-9F8A-2A3FACA5EAB9}"/>
              </a:ext>
            </a:extLst>
          </p:cNvPr>
          <p:cNvSpPr txBox="1"/>
          <p:nvPr/>
        </p:nvSpPr>
        <p:spPr>
          <a:xfrm>
            <a:off x="1141413" y="3741682"/>
            <a:ext cx="62432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dirty="0">
                <a:solidFill>
                  <a:srgbClr val="C00000"/>
                </a:solidFill>
              </a:rPr>
              <a:t>X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BAAC2CB-CCEF-4A49-874A-0EBBC87BA06E}"/>
              </a:ext>
            </a:extLst>
          </p:cNvPr>
          <p:cNvCxnSpPr/>
          <p:nvPr/>
        </p:nvCxnSpPr>
        <p:spPr>
          <a:xfrm>
            <a:off x="6568966" y="1671145"/>
            <a:ext cx="1345324" cy="191288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92784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E27A80-2FC3-C14C-AB2D-18650E240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It should change to a shell</a:t>
            </a:r>
          </a:p>
        </p:txBody>
      </p:sp>
      <p:pic>
        <p:nvPicPr>
          <p:cNvPr id="8" name="Picture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3BD1921-8414-EC48-9CEA-BA37BAA521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13" y="2998957"/>
            <a:ext cx="9905998" cy="2593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9873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E27A80-2FC3-C14C-AB2D-18650E240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Type “git </a:t>
            </a:r>
            <a:r>
              <a:rPr lang="en-GB" dirty="0" err="1"/>
              <a:t>init</a:t>
            </a:r>
            <a:r>
              <a:rPr lang="en-GB" dirty="0"/>
              <a:t>” and hit enter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41439A-1CBE-DB43-9F53-3572B8E879EC}"/>
              </a:ext>
            </a:extLst>
          </p:cNvPr>
          <p:cNvSpPr txBox="1"/>
          <p:nvPr/>
        </p:nvSpPr>
        <p:spPr>
          <a:xfrm>
            <a:off x="1141413" y="3741682"/>
            <a:ext cx="62432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dirty="0">
                <a:solidFill>
                  <a:srgbClr val="C00000"/>
                </a:solidFill>
              </a:rPr>
              <a:t>X</a:t>
            </a:r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7FED299F-123A-7C4B-AC59-730E82ED3E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1411" y="3016155"/>
            <a:ext cx="9906000" cy="2559050"/>
          </a:xfrm>
        </p:spPr>
      </p:pic>
    </p:spTree>
    <p:extLst>
      <p:ext uri="{BB962C8B-B14F-4D97-AF65-F5344CB8AC3E}">
        <p14:creationId xmlns:p14="http://schemas.microsoft.com/office/powerpoint/2010/main" val="33565311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E27A80-2FC3-C14C-AB2D-18650E240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Type “git status” and hit enter</a:t>
            </a:r>
          </a:p>
        </p:txBody>
      </p:sp>
      <p:pic>
        <p:nvPicPr>
          <p:cNvPr id="8" name="Content Placeholder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12CCDC6-3C93-FB42-A7B2-8C6AA27C05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1413" y="2132347"/>
            <a:ext cx="9906000" cy="3013075"/>
          </a:xfrm>
        </p:spPr>
      </p:pic>
    </p:spTree>
    <p:extLst>
      <p:ext uri="{BB962C8B-B14F-4D97-AF65-F5344CB8AC3E}">
        <p14:creationId xmlns:p14="http://schemas.microsoft.com/office/powerpoint/2010/main" val="38683156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BD5ED7-8FA1-5844-95A4-E37F323C9D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Add the files you want to track with: </a:t>
            </a:r>
            <a:br>
              <a:rPr lang="en-GB" dirty="0"/>
            </a:br>
            <a:r>
              <a:rPr lang="en-GB" dirty="0"/>
              <a:t>“git add x” where x is the filename</a:t>
            </a:r>
          </a:p>
        </p:txBody>
      </p:sp>
      <p:pic>
        <p:nvPicPr>
          <p:cNvPr id="5" name="Content Placeholder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4FA546BF-2858-6949-9C2E-4FECFAE7FB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22701" y="1997240"/>
            <a:ext cx="8743421" cy="4608512"/>
          </a:xfrm>
        </p:spPr>
      </p:pic>
    </p:spTree>
    <p:extLst>
      <p:ext uri="{BB962C8B-B14F-4D97-AF65-F5344CB8AC3E}">
        <p14:creationId xmlns:p14="http://schemas.microsoft.com/office/powerpoint/2010/main" val="25620004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820FC4-4B9A-CB42-8607-02D3EE6E3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Or “git add .” to add all the files at once</a:t>
            </a:r>
          </a:p>
        </p:txBody>
      </p:sp>
      <p:pic>
        <p:nvPicPr>
          <p:cNvPr id="5" name="Content Placeholder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8A4BE46B-6F5E-134B-BE33-9EF1299A5E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66295" y="2249488"/>
            <a:ext cx="7456235" cy="3541712"/>
          </a:xfrm>
        </p:spPr>
      </p:pic>
    </p:spTree>
    <p:extLst>
      <p:ext uri="{BB962C8B-B14F-4D97-AF65-F5344CB8AC3E}">
        <p14:creationId xmlns:p14="http://schemas.microsoft.com/office/powerpoint/2010/main" val="39816646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BCE975AD-07C8-6A49-B0E5-84BBBD74A038}"/>
              </a:ext>
            </a:extLst>
          </p:cNvPr>
          <p:cNvSpPr/>
          <p:nvPr/>
        </p:nvSpPr>
        <p:spPr>
          <a:xfrm>
            <a:off x="2421045" y="1710695"/>
            <a:ext cx="7346731" cy="34366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3FD79E8-3313-D440-9F16-8AABCD3CEB54}"/>
              </a:ext>
            </a:extLst>
          </p:cNvPr>
          <p:cNvSpPr/>
          <p:nvPr/>
        </p:nvSpPr>
        <p:spPr>
          <a:xfrm>
            <a:off x="4519448" y="2564524"/>
            <a:ext cx="315311" cy="3048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4170D71-3504-C740-B50C-EA7B79AB6AA2}"/>
              </a:ext>
            </a:extLst>
          </p:cNvPr>
          <p:cNvSpPr/>
          <p:nvPr/>
        </p:nvSpPr>
        <p:spPr>
          <a:xfrm>
            <a:off x="3641834" y="3599793"/>
            <a:ext cx="315311" cy="3048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21E6F4D-5175-8442-B979-5605AC3C100F}"/>
              </a:ext>
            </a:extLst>
          </p:cNvPr>
          <p:cNvSpPr/>
          <p:nvPr/>
        </p:nvSpPr>
        <p:spPr>
          <a:xfrm>
            <a:off x="5936754" y="4340772"/>
            <a:ext cx="315311" cy="3048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907D83B-596B-244B-8C5C-1E8BEA309D7F}"/>
              </a:ext>
            </a:extLst>
          </p:cNvPr>
          <p:cNvSpPr/>
          <p:nvPr/>
        </p:nvSpPr>
        <p:spPr>
          <a:xfrm>
            <a:off x="6351913" y="3276600"/>
            <a:ext cx="315311" cy="3048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4465D0B-F929-DA4F-8314-276A13D17D21}"/>
              </a:ext>
            </a:extLst>
          </p:cNvPr>
          <p:cNvSpPr/>
          <p:nvPr/>
        </p:nvSpPr>
        <p:spPr>
          <a:xfrm>
            <a:off x="7357243" y="2564524"/>
            <a:ext cx="315311" cy="3048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C0555EF-750C-E247-BBEA-2819ADA6D7B8}"/>
              </a:ext>
            </a:extLst>
          </p:cNvPr>
          <p:cNvSpPr/>
          <p:nvPr/>
        </p:nvSpPr>
        <p:spPr>
          <a:xfrm>
            <a:off x="7845974" y="3447393"/>
            <a:ext cx="315311" cy="3048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F710668-8CE2-414A-9C1B-5FE94653237B}"/>
              </a:ext>
            </a:extLst>
          </p:cNvPr>
          <p:cNvSpPr/>
          <p:nvPr/>
        </p:nvSpPr>
        <p:spPr>
          <a:xfrm>
            <a:off x="7341480" y="4198882"/>
            <a:ext cx="315311" cy="3048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BF781E8-9F0B-1443-AC26-2B3FB10F334B}"/>
              </a:ext>
            </a:extLst>
          </p:cNvPr>
          <p:cNvSpPr/>
          <p:nvPr/>
        </p:nvSpPr>
        <p:spPr>
          <a:xfrm>
            <a:off x="5936753" y="2285999"/>
            <a:ext cx="315311" cy="3048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79AC513-2F92-6A4E-BD65-B99F0A1CB349}"/>
              </a:ext>
            </a:extLst>
          </p:cNvPr>
          <p:cNvSpPr txBox="1"/>
          <p:nvPr/>
        </p:nvSpPr>
        <p:spPr>
          <a:xfrm>
            <a:off x="644001" y="3091934"/>
            <a:ext cx="19969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Staging Area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A09A125-8D0A-1443-A633-97FCE00B58DA}"/>
              </a:ext>
            </a:extLst>
          </p:cNvPr>
          <p:cNvSpPr txBox="1"/>
          <p:nvPr/>
        </p:nvSpPr>
        <p:spPr>
          <a:xfrm>
            <a:off x="644000" y="5805658"/>
            <a:ext cx="2330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Files on your computer</a:t>
            </a:r>
          </a:p>
        </p:txBody>
      </p:sp>
      <p:pic>
        <p:nvPicPr>
          <p:cNvPr id="16" name="Picture 15" descr="A picture containing shape&#10;&#10;Description automatically generated">
            <a:extLst>
              <a:ext uri="{FF2B5EF4-FFF2-40B4-BE49-F238E27FC236}">
                <a16:creationId xmlns:a16="http://schemas.microsoft.com/office/drawing/2014/main" id="{FDFE4ACB-4510-AD4A-BE81-BAC1C5A118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8527" y="5374374"/>
            <a:ext cx="1168400" cy="1231900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D542237-086F-8F4C-8051-35A0A58F7EBC}"/>
              </a:ext>
            </a:extLst>
          </p:cNvPr>
          <p:cNvCxnSpPr/>
          <p:nvPr/>
        </p:nvCxnSpPr>
        <p:spPr>
          <a:xfrm flipV="1">
            <a:off x="5538952" y="4198882"/>
            <a:ext cx="0" cy="117549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BA82042-599D-B64C-B59E-7A089B24BD47}"/>
              </a:ext>
            </a:extLst>
          </p:cNvPr>
          <p:cNvCxnSpPr>
            <a:cxnSpLocks/>
          </p:cNvCxnSpPr>
          <p:nvPr/>
        </p:nvCxnSpPr>
        <p:spPr>
          <a:xfrm>
            <a:off x="6351913" y="4198882"/>
            <a:ext cx="0" cy="117549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5B7A04F5-89C7-1D48-9E05-92813B1D1EDA}"/>
              </a:ext>
            </a:extLst>
          </p:cNvPr>
          <p:cNvSpPr txBox="1"/>
          <p:nvPr/>
        </p:nvSpPr>
        <p:spPr>
          <a:xfrm>
            <a:off x="647667" y="786956"/>
            <a:ext cx="19969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Commit</a:t>
            </a:r>
          </a:p>
        </p:txBody>
      </p:sp>
      <p:pic>
        <p:nvPicPr>
          <p:cNvPr id="25" name="Picture 24" descr="Icon&#10;&#10;Description automatically generated with low confidence">
            <a:extLst>
              <a:ext uri="{FF2B5EF4-FFF2-40B4-BE49-F238E27FC236}">
                <a16:creationId xmlns:a16="http://schemas.microsoft.com/office/drawing/2014/main" id="{5F0EFFAC-1941-FA49-9440-F465EC22EA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4153" y="145467"/>
            <a:ext cx="965200" cy="1231900"/>
          </a:xfrm>
          <a:prstGeom prst="rect">
            <a:avLst/>
          </a:prstGeom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94B9BBF-F951-D340-914E-F7B0E95119E9}"/>
              </a:ext>
            </a:extLst>
          </p:cNvPr>
          <p:cNvCxnSpPr/>
          <p:nvPr/>
        </p:nvCxnSpPr>
        <p:spPr>
          <a:xfrm flipV="1">
            <a:off x="5932371" y="1389032"/>
            <a:ext cx="0" cy="117549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E9D0A849-1E49-9848-9F2C-010B14E02C56}"/>
              </a:ext>
            </a:extLst>
          </p:cNvPr>
          <p:cNvSpPr txBox="1"/>
          <p:nvPr/>
        </p:nvSpPr>
        <p:spPr>
          <a:xfrm>
            <a:off x="3251361" y="3353572"/>
            <a:ext cx="10935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solidFill>
                  <a:schemeClr val="bg1"/>
                </a:solidFill>
              </a:rPr>
              <a:t>Modified </a:t>
            </a:r>
            <a:r>
              <a:rPr lang="en-GB" sz="1000" dirty="0" err="1">
                <a:solidFill>
                  <a:schemeClr val="bg1"/>
                </a:solidFill>
              </a:rPr>
              <a:t>main.py</a:t>
            </a:r>
            <a:endParaRPr lang="en-GB" sz="1000" dirty="0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8CE6B96-F650-5D4C-ABA7-E8C5A428810D}"/>
              </a:ext>
            </a:extLst>
          </p:cNvPr>
          <p:cNvSpPr txBox="1"/>
          <p:nvPr/>
        </p:nvSpPr>
        <p:spPr>
          <a:xfrm>
            <a:off x="4087839" y="2337455"/>
            <a:ext cx="117852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solidFill>
                  <a:schemeClr val="bg1"/>
                </a:solidFill>
              </a:rPr>
              <a:t>Created </a:t>
            </a:r>
            <a:r>
              <a:rPr lang="en-GB" sz="1000" dirty="0" err="1">
                <a:solidFill>
                  <a:schemeClr val="bg1"/>
                </a:solidFill>
              </a:rPr>
              <a:t>helpers.py</a:t>
            </a:r>
            <a:endParaRPr lang="en-GB" sz="1000" dirty="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F27EBC2-9852-1E42-ADC5-A02C8563BDAA}"/>
              </a:ext>
            </a:extLst>
          </p:cNvPr>
          <p:cNvSpPr txBox="1"/>
          <p:nvPr/>
        </p:nvSpPr>
        <p:spPr>
          <a:xfrm>
            <a:off x="7016470" y="2285999"/>
            <a:ext cx="104227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solidFill>
                  <a:schemeClr val="bg1"/>
                </a:solidFill>
              </a:rPr>
              <a:t>Deleted </a:t>
            </a:r>
            <a:r>
              <a:rPr lang="en-GB" sz="1000" dirty="0" err="1">
                <a:solidFill>
                  <a:schemeClr val="bg1"/>
                </a:solidFill>
              </a:rPr>
              <a:t>temp.txt</a:t>
            </a:r>
            <a:endParaRPr lang="en-GB" sz="1000" dirty="0">
              <a:solidFill>
                <a:schemeClr val="bg1"/>
              </a:solidFill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399E7606-4A0B-9B4B-AAA9-63C313F1FD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6828" y="850255"/>
            <a:ext cx="5255172" cy="242733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BA90F5C7-DDE8-FA4C-8221-786C4D34D1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1285" y="5468897"/>
            <a:ext cx="3277539" cy="354083"/>
          </a:xfrm>
          <a:prstGeom prst="rect">
            <a:avLst/>
          </a:prstGeom>
        </p:spPr>
      </p:pic>
      <p:pic>
        <p:nvPicPr>
          <p:cNvPr id="35" name="Picture 34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CDE32AF1-3D8E-8241-99A3-7907FFF5EB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48799" y="3241346"/>
            <a:ext cx="2143201" cy="37530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B244B2B-E161-B445-937A-E44A9C5A37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78626" y="6199874"/>
            <a:ext cx="41783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9041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471051-B656-934F-B6ED-A37144DC7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version control?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EAE36E-28EE-344F-8FB5-2C95DDB777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We’ve all been there…</a:t>
            </a:r>
          </a:p>
          <a:p>
            <a:r>
              <a:rPr lang="en-GB" dirty="0"/>
              <a:t>Added a new feature to a program which ended up breaking a previous version</a:t>
            </a:r>
          </a:p>
          <a:p>
            <a:r>
              <a:rPr lang="en-GB" dirty="0"/>
              <a:t>A simple example of version control:</a:t>
            </a:r>
          </a:p>
          <a:p>
            <a:endParaRPr lang="en-GB" dirty="0"/>
          </a:p>
          <a:p>
            <a:r>
              <a:rPr lang="en-GB" dirty="0" err="1"/>
              <a:t>Main.py</a:t>
            </a:r>
            <a:r>
              <a:rPr lang="en-GB" dirty="0"/>
              <a:t>, main-2.py, main-3.py, main-4.py, main-5.py</a:t>
            </a:r>
          </a:p>
        </p:txBody>
      </p:sp>
    </p:spTree>
    <p:extLst>
      <p:ext uri="{BB962C8B-B14F-4D97-AF65-F5344CB8AC3E}">
        <p14:creationId xmlns:p14="http://schemas.microsoft.com/office/powerpoint/2010/main" val="3406082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62908A-E134-CC4A-8056-502CA846CA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Now it’s time for our first commit!</a:t>
            </a:r>
            <a:br>
              <a:rPr lang="en-GB" dirty="0"/>
            </a:br>
            <a:r>
              <a:rPr lang="en-GB" dirty="0"/>
              <a:t>Type ”git commit –m “Initial commit”</a:t>
            </a:r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C98BD3B-7DBD-9644-886F-4052ADE569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1413" y="2661709"/>
            <a:ext cx="9906000" cy="2717270"/>
          </a:xfrm>
        </p:spPr>
      </p:pic>
    </p:spTree>
    <p:extLst>
      <p:ext uri="{BB962C8B-B14F-4D97-AF65-F5344CB8AC3E}">
        <p14:creationId xmlns:p14="http://schemas.microsoft.com/office/powerpoint/2010/main" val="10518570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2C221E-CA45-5D4E-A1D0-685D04F26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Add your email address and username as per the instructions:</a:t>
            </a:r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9484BE3-E333-2740-9264-67C5057726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1413" y="2451894"/>
            <a:ext cx="9906000" cy="3136900"/>
          </a:xfrm>
        </p:spPr>
      </p:pic>
    </p:spTree>
    <p:extLst>
      <p:ext uri="{BB962C8B-B14F-4D97-AF65-F5344CB8AC3E}">
        <p14:creationId xmlns:p14="http://schemas.microsoft.com/office/powerpoint/2010/main" val="17508778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DCB70F-B51F-554C-B365-E947C11E1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Now it’s time for our first commit! </a:t>
            </a:r>
            <a:br>
              <a:rPr lang="en-GB" dirty="0"/>
            </a:br>
            <a:r>
              <a:rPr lang="en-GB" dirty="0"/>
              <a:t>(attempt 2)</a:t>
            </a:r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880ED6DA-5092-B543-98DF-4F335C457C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12809" y="2249488"/>
            <a:ext cx="8963207" cy="3541712"/>
          </a:xfrm>
        </p:spPr>
      </p:pic>
    </p:spTree>
    <p:extLst>
      <p:ext uri="{BB962C8B-B14F-4D97-AF65-F5344CB8AC3E}">
        <p14:creationId xmlns:p14="http://schemas.microsoft.com/office/powerpoint/2010/main" val="40697773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FB6EF-23C0-1445-9633-FBB887CE95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Now let’s modify our code again…</a:t>
            </a:r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1CE598F-D5F8-B64F-A9D8-0A357CF665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20672" y="2249488"/>
            <a:ext cx="8947482" cy="3541712"/>
          </a:xfrm>
        </p:spPr>
      </p:pic>
    </p:spTree>
    <p:extLst>
      <p:ext uri="{BB962C8B-B14F-4D97-AF65-F5344CB8AC3E}">
        <p14:creationId xmlns:p14="http://schemas.microsoft.com/office/powerpoint/2010/main" val="22252607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715A6-5AAA-9141-8257-4672FE61C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And see what git is doing:</a:t>
            </a:r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717CC475-5342-3F4E-AC7A-E47F7013DD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1413" y="2740819"/>
            <a:ext cx="9906000" cy="2559050"/>
          </a:xfrm>
        </p:spPr>
      </p:pic>
    </p:spTree>
    <p:extLst>
      <p:ext uri="{BB962C8B-B14F-4D97-AF65-F5344CB8AC3E}">
        <p14:creationId xmlns:p14="http://schemas.microsoft.com/office/powerpoint/2010/main" val="5962288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BCE975AD-07C8-6A49-B0E5-84BBBD74A038}"/>
              </a:ext>
            </a:extLst>
          </p:cNvPr>
          <p:cNvSpPr/>
          <p:nvPr/>
        </p:nvSpPr>
        <p:spPr>
          <a:xfrm>
            <a:off x="2421045" y="1710695"/>
            <a:ext cx="7346731" cy="34366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3FD79E8-3313-D440-9F16-8AABCD3CEB54}"/>
              </a:ext>
            </a:extLst>
          </p:cNvPr>
          <p:cNvSpPr/>
          <p:nvPr/>
        </p:nvSpPr>
        <p:spPr>
          <a:xfrm>
            <a:off x="4519448" y="2564524"/>
            <a:ext cx="315311" cy="3048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4170D71-3504-C740-B50C-EA7B79AB6AA2}"/>
              </a:ext>
            </a:extLst>
          </p:cNvPr>
          <p:cNvSpPr/>
          <p:nvPr/>
        </p:nvSpPr>
        <p:spPr>
          <a:xfrm>
            <a:off x="3641834" y="3599793"/>
            <a:ext cx="315311" cy="3048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21E6F4D-5175-8442-B979-5605AC3C100F}"/>
              </a:ext>
            </a:extLst>
          </p:cNvPr>
          <p:cNvSpPr/>
          <p:nvPr/>
        </p:nvSpPr>
        <p:spPr>
          <a:xfrm>
            <a:off x="5936754" y="4340772"/>
            <a:ext cx="315311" cy="3048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907D83B-596B-244B-8C5C-1E8BEA309D7F}"/>
              </a:ext>
            </a:extLst>
          </p:cNvPr>
          <p:cNvSpPr/>
          <p:nvPr/>
        </p:nvSpPr>
        <p:spPr>
          <a:xfrm>
            <a:off x="6351913" y="3276600"/>
            <a:ext cx="315311" cy="3048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4465D0B-F929-DA4F-8314-276A13D17D21}"/>
              </a:ext>
            </a:extLst>
          </p:cNvPr>
          <p:cNvSpPr/>
          <p:nvPr/>
        </p:nvSpPr>
        <p:spPr>
          <a:xfrm>
            <a:off x="7357243" y="2564524"/>
            <a:ext cx="315311" cy="3048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C0555EF-750C-E247-BBEA-2819ADA6D7B8}"/>
              </a:ext>
            </a:extLst>
          </p:cNvPr>
          <p:cNvSpPr/>
          <p:nvPr/>
        </p:nvSpPr>
        <p:spPr>
          <a:xfrm>
            <a:off x="7845974" y="3447393"/>
            <a:ext cx="315311" cy="3048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F710668-8CE2-414A-9C1B-5FE94653237B}"/>
              </a:ext>
            </a:extLst>
          </p:cNvPr>
          <p:cNvSpPr/>
          <p:nvPr/>
        </p:nvSpPr>
        <p:spPr>
          <a:xfrm>
            <a:off x="7341480" y="4198882"/>
            <a:ext cx="315311" cy="3048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BF781E8-9F0B-1443-AC26-2B3FB10F334B}"/>
              </a:ext>
            </a:extLst>
          </p:cNvPr>
          <p:cNvSpPr/>
          <p:nvPr/>
        </p:nvSpPr>
        <p:spPr>
          <a:xfrm>
            <a:off x="5936753" y="2285999"/>
            <a:ext cx="315311" cy="3048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79AC513-2F92-6A4E-BD65-B99F0A1CB349}"/>
              </a:ext>
            </a:extLst>
          </p:cNvPr>
          <p:cNvSpPr txBox="1"/>
          <p:nvPr/>
        </p:nvSpPr>
        <p:spPr>
          <a:xfrm>
            <a:off x="644001" y="3091934"/>
            <a:ext cx="19969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Staging Area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A09A125-8D0A-1443-A633-97FCE00B58DA}"/>
              </a:ext>
            </a:extLst>
          </p:cNvPr>
          <p:cNvSpPr txBox="1"/>
          <p:nvPr/>
        </p:nvSpPr>
        <p:spPr>
          <a:xfrm>
            <a:off x="644000" y="5805658"/>
            <a:ext cx="2330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Files on your computer</a:t>
            </a:r>
          </a:p>
        </p:txBody>
      </p:sp>
      <p:pic>
        <p:nvPicPr>
          <p:cNvPr id="16" name="Picture 15" descr="A picture containing shape&#10;&#10;Description automatically generated">
            <a:extLst>
              <a:ext uri="{FF2B5EF4-FFF2-40B4-BE49-F238E27FC236}">
                <a16:creationId xmlns:a16="http://schemas.microsoft.com/office/drawing/2014/main" id="{FDFE4ACB-4510-AD4A-BE81-BAC1C5A118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8527" y="5374374"/>
            <a:ext cx="1168400" cy="1231900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D542237-086F-8F4C-8051-35A0A58F7EBC}"/>
              </a:ext>
            </a:extLst>
          </p:cNvPr>
          <p:cNvCxnSpPr/>
          <p:nvPr/>
        </p:nvCxnSpPr>
        <p:spPr>
          <a:xfrm flipV="1">
            <a:off x="5538952" y="4198882"/>
            <a:ext cx="0" cy="117549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BA82042-599D-B64C-B59E-7A089B24BD47}"/>
              </a:ext>
            </a:extLst>
          </p:cNvPr>
          <p:cNvCxnSpPr>
            <a:cxnSpLocks/>
          </p:cNvCxnSpPr>
          <p:nvPr/>
        </p:nvCxnSpPr>
        <p:spPr>
          <a:xfrm>
            <a:off x="6351913" y="4198882"/>
            <a:ext cx="0" cy="117549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5B7A04F5-89C7-1D48-9E05-92813B1D1EDA}"/>
              </a:ext>
            </a:extLst>
          </p:cNvPr>
          <p:cNvSpPr txBox="1"/>
          <p:nvPr/>
        </p:nvSpPr>
        <p:spPr>
          <a:xfrm>
            <a:off x="647667" y="786956"/>
            <a:ext cx="19969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Commit</a:t>
            </a:r>
          </a:p>
        </p:txBody>
      </p:sp>
      <p:pic>
        <p:nvPicPr>
          <p:cNvPr id="25" name="Picture 24" descr="Icon&#10;&#10;Description automatically generated with low confidence">
            <a:extLst>
              <a:ext uri="{FF2B5EF4-FFF2-40B4-BE49-F238E27FC236}">
                <a16:creationId xmlns:a16="http://schemas.microsoft.com/office/drawing/2014/main" id="{5F0EFFAC-1941-FA49-9440-F465EC22EA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4153" y="145467"/>
            <a:ext cx="965200" cy="1231900"/>
          </a:xfrm>
          <a:prstGeom prst="rect">
            <a:avLst/>
          </a:prstGeom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94B9BBF-F951-D340-914E-F7B0E95119E9}"/>
              </a:ext>
            </a:extLst>
          </p:cNvPr>
          <p:cNvCxnSpPr/>
          <p:nvPr/>
        </p:nvCxnSpPr>
        <p:spPr>
          <a:xfrm flipV="1">
            <a:off x="5932371" y="1389032"/>
            <a:ext cx="0" cy="117549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E9D0A849-1E49-9848-9F2C-010B14E02C56}"/>
              </a:ext>
            </a:extLst>
          </p:cNvPr>
          <p:cNvSpPr txBox="1"/>
          <p:nvPr/>
        </p:nvSpPr>
        <p:spPr>
          <a:xfrm>
            <a:off x="3251361" y="3353572"/>
            <a:ext cx="10935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solidFill>
                  <a:schemeClr val="bg1"/>
                </a:solidFill>
              </a:rPr>
              <a:t>Modified </a:t>
            </a:r>
            <a:r>
              <a:rPr lang="en-GB" sz="1000" dirty="0" err="1">
                <a:solidFill>
                  <a:schemeClr val="bg1"/>
                </a:solidFill>
              </a:rPr>
              <a:t>main.py</a:t>
            </a:r>
            <a:endParaRPr lang="en-GB" sz="1000" dirty="0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8CE6B96-F650-5D4C-ABA7-E8C5A428810D}"/>
              </a:ext>
            </a:extLst>
          </p:cNvPr>
          <p:cNvSpPr txBox="1"/>
          <p:nvPr/>
        </p:nvSpPr>
        <p:spPr>
          <a:xfrm>
            <a:off x="4087839" y="2337455"/>
            <a:ext cx="117852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solidFill>
                  <a:schemeClr val="bg1"/>
                </a:solidFill>
              </a:rPr>
              <a:t>Created </a:t>
            </a:r>
            <a:r>
              <a:rPr lang="en-GB" sz="1000" dirty="0" err="1">
                <a:solidFill>
                  <a:schemeClr val="bg1"/>
                </a:solidFill>
              </a:rPr>
              <a:t>helpers.py</a:t>
            </a:r>
            <a:endParaRPr lang="en-GB" sz="1000" dirty="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F27EBC2-9852-1E42-ADC5-A02C8563BDAA}"/>
              </a:ext>
            </a:extLst>
          </p:cNvPr>
          <p:cNvSpPr txBox="1"/>
          <p:nvPr/>
        </p:nvSpPr>
        <p:spPr>
          <a:xfrm>
            <a:off x="7016470" y="2285999"/>
            <a:ext cx="104227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solidFill>
                  <a:schemeClr val="bg1"/>
                </a:solidFill>
              </a:rPr>
              <a:t>Deleted </a:t>
            </a:r>
            <a:r>
              <a:rPr lang="en-GB" sz="1000" dirty="0" err="1">
                <a:solidFill>
                  <a:schemeClr val="bg1"/>
                </a:solidFill>
              </a:rPr>
              <a:t>temp.txt</a:t>
            </a:r>
            <a:endParaRPr lang="en-GB" sz="1000" dirty="0">
              <a:solidFill>
                <a:schemeClr val="bg1"/>
              </a:solidFill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399E7606-4A0B-9B4B-AAA9-63C313F1FD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6828" y="850255"/>
            <a:ext cx="5255172" cy="242733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BA90F5C7-DDE8-FA4C-8221-786C4D34D1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1285" y="5468897"/>
            <a:ext cx="3277539" cy="354083"/>
          </a:xfrm>
          <a:prstGeom prst="rect">
            <a:avLst/>
          </a:prstGeom>
        </p:spPr>
      </p:pic>
      <p:pic>
        <p:nvPicPr>
          <p:cNvPr id="35" name="Picture 34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CDE32AF1-3D8E-8241-99A3-7907FFF5EB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48799" y="3241346"/>
            <a:ext cx="2143201" cy="37530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B244B2B-E161-B445-937A-E44A9C5A37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78626" y="6199874"/>
            <a:ext cx="41783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3761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EA6D7-961B-644A-A3D1-4870EF48B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Let’s try and commit…</a:t>
            </a:r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E3F0FD4-5A89-A74C-ADB6-3821B6531E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1413" y="2706423"/>
            <a:ext cx="9906000" cy="2627841"/>
          </a:xfrm>
        </p:spPr>
      </p:pic>
    </p:spTree>
    <p:extLst>
      <p:ext uri="{BB962C8B-B14F-4D97-AF65-F5344CB8AC3E}">
        <p14:creationId xmlns:p14="http://schemas.microsoft.com/office/powerpoint/2010/main" val="22656797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9FA114-7310-A846-AD0A-1EF86EAAD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You always need to stage the changes first</a:t>
            </a:r>
          </a:p>
        </p:txBody>
      </p:sp>
      <p:pic>
        <p:nvPicPr>
          <p:cNvPr id="5" name="Content Placeholder 4" descr="Graphical user interface, text, application, Teams&#10;&#10;Description automatically generated">
            <a:extLst>
              <a:ext uri="{FF2B5EF4-FFF2-40B4-BE49-F238E27FC236}">
                <a16:creationId xmlns:a16="http://schemas.microsoft.com/office/drawing/2014/main" id="{1D7DD945-E5DE-F046-AF2F-7A6B6BCA14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1413" y="2737379"/>
            <a:ext cx="9906000" cy="2565929"/>
          </a:xfrm>
        </p:spPr>
      </p:pic>
    </p:spTree>
    <p:extLst>
      <p:ext uri="{BB962C8B-B14F-4D97-AF65-F5344CB8AC3E}">
        <p14:creationId xmlns:p14="http://schemas.microsoft.com/office/powerpoint/2010/main" val="11797419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62BC0F-D917-C843-9992-A81ABB37C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These characters here are your unique commit hash:</a:t>
            </a:r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488121F-4576-8847-80C3-8EF9806CB4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1413" y="2728706"/>
            <a:ext cx="9906000" cy="2583275"/>
          </a:xfrm>
        </p:spPr>
      </p:pic>
    </p:spTree>
    <p:extLst>
      <p:ext uri="{BB962C8B-B14F-4D97-AF65-F5344CB8AC3E}">
        <p14:creationId xmlns:p14="http://schemas.microsoft.com/office/powerpoint/2010/main" val="19329463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334E7-8C20-AF4A-B3A8-06EF4A75F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You can view commit history and the commit hashes with “git log”:</a:t>
            </a:r>
          </a:p>
        </p:txBody>
      </p:sp>
      <p:pic>
        <p:nvPicPr>
          <p:cNvPr id="5" name="Content Placeholder 4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B36AD20C-5335-3C47-9597-169EB6409A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1413" y="2723621"/>
            <a:ext cx="9906000" cy="2593445"/>
          </a:xfrm>
        </p:spPr>
      </p:pic>
    </p:spTree>
    <p:extLst>
      <p:ext uri="{BB962C8B-B14F-4D97-AF65-F5344CB8AC3E}">
        <p14:creationId xmlns:p14="http://schemas.microsoft.com/office/powerpoint/2010/main" val="6253451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D29D8B-EA5A-C446-AF11-C150520367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version control?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2E99CE-D313-0240-90B2-D3DE8D157B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/>
              <a:t>Main.py</a:t>
            </a:r>
            <a:r>
              <a:rPr lang="en-GB" dirty="0"/>
              <a:t>, main-2.py, main-3.py, main-4.py, main-5.py</a:t>
            </a:r>
          </a:p>
          <a:p>
            <a:r>
              <a:rPr lang="en-GB" dirty="0"/>
              <a:t>However, this can become confusing, and is inefficient when each iteration may only have minor changes</a:t>
            </a:r>
          </a:p>
          <a:p>
            <a:r>
              <a:rPr lang="en-GB" dirty="0"/>
              <a:t>More files could clog up your computer</a:t>
            </a:r>
          </a:p>
          <a:p>
            <a:r>
              <a:rPr lang="en-GB" dirty="0"/>
              <a:t>If only there was a better way…</a:t>
            </a:r>
          </a:p>
        </p:txBody>
      </p:sp>
    </p:spTree>
    <p:extLst>
      <p:ext uri="{BB962C8B-B14F-4D97-AF65-F5344CB8AC3E}">
        <p14:creationId xmlns:p14="http://schemas.microsoft.com/office/powerpoint/2010/main" val="39001141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1F613-6FFA-3747-ABB3-E0DEAC0D75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And you can undo a commit with </a:t>
            </a:r>
            <a:br>
              <a:rPr lang="en-GB" dirty="0"/>
            </a:br>
            <a:r>
              <a:rPr lang="en-GB" dirty="0"/>
              <a:t>“git revert [hash]”:</a:t>
            </a:r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B6E5790-5639-F14F-AE91-633219639B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1413" y="2517246"/>
            <a:ext cx="9906000" cy="3006195"/>
          </a:xfrm>
        </p:spPr>
      </p:pic>
    </p:spTree>
    <p:extLst>
      <p:ext uri="{BB962C8B-B14F-4D97-AF65-F5344CB8AC3E}">
        <p14:creationId xmlns:p14="http://schemas.microsoft.com/office/powerpoint/2010/main" val="23654264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0103F6-1F6E-6241-94BC-875AE2FBFB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Git remote servers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050741-DAFF-3B40-BB8D-CF4AA28A09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587062"/>
            <a:ext cx="9905999" cy="4950371"/>
          </a:xfrm>
        </p:spPr>
        <p:txBody>
          <a:bodyPr/>
          <a:lstStyle/>
          <a:p>
            <a:pPr marL="0" indent="0" algn="ctr">
              <a:buNone/>
            </a:pPr>
            <a:r>
              <a:rPr lang="en-GB" sz="6900" dirty="0"/>
              <a:t>   GIT      !=   GITHUB</a:t>
            </a:r>
          </a:p>
          <a:p>
            <a:pPr marL="0" indent="0" algn="ctr">
              <a:buNone/>
            </a:pPr>
            <a:endParaRPr lang="en-GB" sz="6900" dirty="0"/>
          </a:p>
          <a:p>
            <a:pPr marL="0" indent="0" algn="ctr">
              <a:buNone/>
            </a:pPr>
            <a:r>
              <a:rPr lang="en-GB" sz="6900" dirty="0"/>
              <a:t>!= 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9B367101-BDD7-2146-90CC-6A29FB3B19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656" t="-1208" r="55885" b="-2001"/>
          <a:stretch/>
        </p:blipFill>
        <p:spPr bwMode="auto">
          <a:xfrm>
            <a:off x="2169811" y="3753458"/>
            <a:ext cx="2703814" cy="2486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2sxc on Github">
            <a:extLst>
              <a:ext uri="{FF2B5EF4-FFF2-40B4-BE49-F238E27FC236}">
                <a16:creationId xmlns:a16="http://schemas.microsoft.com/office/drawing/2014/main" id="{413FE09D-A5C3-4648-B9F5-3D49D5BE61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6165" y="3753458"/>
            <a:ext cx="2486024" cy="2486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98613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loud 4">
            <a:extLst>
              <a:ext uri="{FF2B5EF4-FFF2-40B4-BE49-F238E27FC236}">
                <a16:creationId xmlns:a16="http://schemas.microsoft.com/office/drawing/2014/main" id="{D5DFD213-46C1-314F-8AE8-5932DB2CDD6A}"/>
              </a:ext>
            </a:extLst>
          </p:cNvPr>
          <p:cNvSpPr/>
          <p:nvPr/>
        </p:nvSpPr>
        <p:spPr>
          <a:xfrm>
            <a:off x="1828799" y="843455"/>
            <a:ext cx="8324194" cy="5171090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Picture 2" descr="2sxc on Github">
            <a:extLst>
              <a:ext uri="{FF2B5EF4-FFF2-40B4-BE49-F238E27FC236}">
                <a16:creationId xmlns:a16="http://schemas.microsoft.com/office/drawing/2014/main" id="{466E8D28-425B-B94F-8D50-3CE5113F40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7736" y="2837548"/>
            <a:ext cx="1182904" cy="1182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F76D654A-C3D1-0145-B0FD-35A122CE07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83" r="60913"/>
          <a:stretch/>
        </p:blipFill>
        <p:spPr bwMode="auto">
          <a:xfrm>
            <a:off x="5422338" y="2837548"/>
            <a:ext cx="1347324" cy="1182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EE0B077C-B0EE-DF46-AB4F-81F4B99130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00" r="85000"/>
          <a:stretch/>
        </p:blipFill>
        <p:spPr bwMode="auto">
          <a:xfrm>
            <a:off x="7547040" y="2109159"/>
            <a:ext cx="1860085" cy="1911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298D05-B283-ED4C-B0C8-FA3630F4A171}"/>
              </a:ext>
            </a:extLst>
          </p:cNvPr>
          <p:cNvSpPr txBox="1"/>
          <p:nvPr/>
        </p:nvSpPr>
        <p:spPr>
          <a:xfrm>
            <a:off x="3243505" y="4187274"/>
            <a:ext cx="7713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>
                <a:solidFill>
                  <a:schemeClr val="bg1"/>
                </a:solidFill>
              </a:rPr>
              <a:t>GitHub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9C2C89-A697-5948-9C28-4A4A859C2EC1}"/>
              </a:ext>
            </a:extLst>
          </p:cNvPr>
          <p:cNvSpPr txBox="1"/>
          <p:nvPr/>
        </p:nvSpPr>
        <p:spPr>
          <a:xfrm>
            <a:off x="5720737" y="4191431"/>
            <a:ext cx="7505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>
                <a:solidFill>
                  <a:schemeClr val="bg1"/>
                </a:solidFill>
              </a:rPr>
              <a:t>GitLab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19A572C-7695-B343-8AEE-75B55C7FE59F}"/>
              </a:ext>
            </a:extLst>
          </p:cNvPr>
          <p:cNvSpPr txBox="1"/>
          <p:nvPr/>
        </p:nvSpPr>
        <p:spPr>
          <a:xfrm>
            <a:off x="8023271" y="4187274"/>
            <a:ext cx="9076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 err="1">
                <a:solidFill>
                  <a:schemeClr val="bg1"/>
                </a:solidFill>
              </a:rPr>
              <a:t>BitBucket</a:t>
            </a:r>
            <a:endParaRPr lang="en-GB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47328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loud 5">
            <a:extLst>
              <a:ext uri="{FF2B5EF4-FFF2-40B4-BE49-F238E27FC236}">
                <a16:creationId xmlns:a16="http://schemas.microsoft.com/office/drawing/2014/main" id="{27A4B91B-B776-2541-BF62-226CA8F12278}"/>
              </a:ext>
            </a:extLst>
          </p:cNvPr>
          <p:cNvSpPr/>
          <p:nvPr/>
        </p:nvSpPr>
        <p:spPr>
          <a:xfrm>
            <a:off x="3510454" y="178676"/>
            <a:ext cx="4824248" cy="2312276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6" descr="Icon&#10;&#10;Description automatically generated with low confidence">
            <a:extLst>
              <a:ext uri="{FF2B5EF4-FFF2-40B4-BE49-F238E27FC236}">
                <a16:creationId xmlns:a16="http://schemas.microsoft.com/office/drawing/2014/main" id="{D0579C47-F415-5441-84D6-C3EEF085E0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9978" y="718864"/>
            <a:ext cx="965200" cy="1231900"/>
          </a:xfrm>
          <a:prstGeom prst="rect">
            <a:avLst/>
          </a:prstGeom>
        </p:spPr>
      </p:pic>
      <p:pic>
        <p:nvPicPr>
          <p:cNvPr id="8" name="Picture 2" descr="2sxc on Github">
            <a:extLst>
              <a:ext uri="{FF2B5EF4-FFF2-40B4-BE49-F238E27FC236}">
                <a16:creationId xmlns:a16="http://schemas.microsoft.com/office/drawing/2014/main" id="{8914FBE9-DC92-F143-87B0-F536AC3A31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5405" y="454393"/>
            <a:ext cx="528941" cy="528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E333225-F7FB-EF4B-9C9A-579D8794BC2D}"/>
              </a:ext>
            </a:extLst>
          </p:cNvPr>
          <p:cNvCxnSpPr/>
          <p:nvPr/>
        </p:nvCxnSpPr>
        <p:spPr>
          <a:xfrm flipV="1">
            <a:off x="5065986" y="1950764"/>
            <a:ext cx="0" cy="103929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D52B489-6325-7342-9D61-96084005FF7E}"/>
              </a:ext>
            </a:extLst>
          </p:cNvPr>
          <p:cNvCxnSpPr>
            <a:cxnSpLocks/>
          </p:cNvCxnSpPr>
          <p:nvPr/>
        </p:nvCxnSpPr>
        <p:spPr>
          <a:xfrm flipH="1">
            <a:off x="7126014" y="1926192"/>
            <a:ext cx="1" cy="108843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95D67A13-8753-F747-91A8-D4DD7A7A12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5839" y="2378523"/>
            <a:ext cx="4240484" cy="388145"/>
          </a:xfrm>
          <a:prstGeom prst="rect">
            <a:avLst/>
          </a:prstGeom>
        </p:spPr>
      </p:pic>
      <p:pic>
        <p:nvPicPr>
          <p:cNvPr id="19" name="Picture 18" descr="Icon&#10;&#10;Description automatically generated">
            <a:extLst>
              <a:ext uri="{FF2B5EF4-FFF2-40B4-BE49-F238E27FC236}">
                <a16:creationId xmlns:a16="http://schemas.microsoft.com/office/drawing/2014/main" id="{D5F745CB-012A-9046-933A-5F721AE45D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11292" y="2337645"/>
            <a:ext cx="2349500" cy="469900"/>
          </a:xfrm>
          <a:prstGeom prst="rect">
            <a:avLst/>
          </a:prstGeom>
        </p:spPr>
      </p:pic>
      <p:pic>
        <p:nvPicPr>
          <p:cNvPr id="9" name="Content Placeholder 8" descr="Diagram&#10;&#10;Description automatically generated">
            <a:extLst>
              <a:ext uri="{FF2B5EF4-FFF2-40B4-BE49-F238E27FC236}">
                <a16:creationId xmlns:a16="http://schemas.microsoft.com/office/drawing/2014/main" id="{9526D020-E8D9-2847-AF28-B977266356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2949617" y="3031140"/>
            <a:ext cx="6292766" cy="3541712"/>
          </a:xfrm>
        </p:spPr>
      </p:pic>
    </p:spTree>
    <p:extLst>
      <p:ext uri="{BB962C8B-B14F-4D97-AF65-F5344CB8AC3E}">
        <p14:creationId xmlns:p14="http://schemas.microsoft.com/office/powerpoint/2010/main" val="3553794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loud 5">
            <a:extLst>
              <a:ext uri="{FF2B5EF4-FFF2-40B4-BE49-F238E27FC236}">
                <a16:creationId xmlns:a16="http://schemas.microsoft.com/office/drawing/2014/main" id="{27A4B91B-B776-2541-BF62-226CA8F12278}"/>
              </a:ext>
            </a:extLst>
          </p:cNvPr>
          <p:cNvSpPr/>
          <p:nvPr/>
        </p:nvSpPr>
        <p:spPr>
          <a:xfrm>
            <a:off x="3466033" y="178677"/>
            <a:ext cx="4824248" cy="2312276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6" descr="Icon&#10;&#10;Description automatically generated with low confidence">
            <a:extLst>
              <a:ext uri="{FF2B5EF4-FFF2-40B4-BE49-F238E27FC236}">
                <a16:creationId xmlns:a16="http://schemas.microsoft.com/office/drawing/2014/main" id="{D0579C47-F415-5441-84D6-C3EEF085E0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57" y="718865"/>
            <a:ext cx="965200" cy="1231900"/>
          </a:xfrm>
          <a:prstGeom prst="rect">
            <a:avLst/>
          </a:prstGeom>
        </p:spPr>
      </p:pic>
      <p:pic>
        <p:nvPicPr>
          <p:cNvPr id="8" name="Picture 2" descr="2sxc on Github">
            <a:extLst>
              <a:ext uri="{FF2B5EF4-FFF2-40B4-BE49-F238E27FC236}">
                <a16:creationId xmlns:a16="http://schemas.microsoft.com/office/drawing/2014/main" id="{8914FBE9-DC92-F143-87B0-F536AC3A31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0984" y="454394"/>
            <a:ext cx="528941" cy="528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E333225-F7FB-EF4B-9C9A-579D8794BC2D}"/>
              </a:ext>
            </a:extLst>
          </p:cNvPr>
          <p:cNvCxnSpPr>
            <a:cxnSpLocks/>
            <a:endCxn id="7" idx="1"/>
          </p:cNvCxnSpPr>
          <p:nvPr/>
        </p:nvCxnSpPr>
        <p:spPr>
          <a:xfrm flipV="1">
            <a:off x="1642242" y="1334815"/>
            <a:ext cx="3753315" cy="36730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D52B489-6325-7342-9D61-96084005FF7E}"/>
              </a:ext>
            </a:extLst>
          </p:cNvPr>
          <p:cNvCxnSpPr>
            <a:cxnSpLocks/>
          </p:cNvCxnSpPr>
          <p:nvPr/>
        </p:nvCxnSpPr>
        <p:spPr>
          <a:xfrm>
            <a:off x="5878157" y="1950765"/>
            <a:ext cx="0" cy="305706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ED8378E-1836-174B-9632-AE796D8505A1}"/>
              </a:ext>
            </a:extLst>
          </p:cNvPr>
          <p:cNvCxnSpPr>
            <a:cxnSpLocks/>
          </p:cNvCxnSpPr>
          <p:nvPr/>
        </p:nvCxnSpPr>
        <p:spPr>
          <a:xfrm>
            <a:off x="6096000" y="1950765"/>
            <a:ext cx="3497564" cy="305706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B159F48-DF71-C04C-9FF8-111D48736115}"/>
              </a:ext>
            </a:extLst>
          </p:cNvPr>
          <p:cNvCxnSpPr>
            <a:cxnSpLocks/>
          </p:cNvCxnSpPr>
          <p:nvPr/>
        </p:nvCxnSpPr>
        <p:spPr>
          <a:xfrm flipH="1" flipV="1">
            <a:off x="6360757" y="1334815"/>
            <a:ext cx="5527448" cy="36730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D57EDB7F-EEF3-D545-9B37-9A07DE6AA9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1267" y="3428999"/>
            <a:ext cx="1875660" cy="171685"/>
          </a:xfrm>
          <a:prstGeom prst="rect">
            <a:avLst/>
          </a:prstGeom>
        </p:spPr>
      </p:pic>
      <p:pic>
        <p:nvPicPr>
          <p:cNvPr id="21" name="Picture 20" descr="Icon&#10;&#10;Description automatically generated">
            <a:extLst>
              <a:ext uri="{FF2B5EF4-FFF2-40B4-BE49-F238E27FC236}">
                <a16:creationId xmlns:a16="http://schemas.microsoft.com/office/drawing/2014/main" id="{67419823-E952-5045-9223-8262CBB710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40165" y="3401932"/>
            <a:ext cx="1182156" cy="236431"/>
          </a:xfrm>
          <a:prstGeom prst="rect">
            <a:avLst/>
          </a:prstGeom>
        </p:spPr>
      </p:pic>
      <p:pic>
        <p:nvPicPr>
          <p:cNvPr id="22" name="Picture 21" descr="Icon&#10;&#10;Description automatically generated">
            <a:extLst>
              <a:ext uri="{FF2B5EF4-FFF2-40B4-BE49-F238E27FC236}">
                <a16:creationId xmlns:a16="http://schemas.microsoft.com/office/drawing/2014/main" id="{EC5B4343-E8D7-7440-9569-31D00ECFF5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53704" y="3414633"/>
            <a:ext cx="1182156" cy="23643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F8BA5D2-BA9D-A942-ACE2-DF9F2E0E2D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02377" y="3428999"/>
            <a:ext cx="1875660" cy="171685"/>
          </a:xfrm>
          <a:prstGeom prst="rect">
            <a:avLst/>
          </a:prstGeom>
        </p:spPr>
      </p:pic>
      <p:pic>
        <p:nvPicPr>
          <p:cNvPr id="18" name="Content Placeholder 8" descr="Diagram&#10;&#10;Description automatically generated">
            <a:extLst>
              <a:ext uri="{FF2B5EF4-FFF2-40B4-BE49-F238E27FC236}">
                <a16:creationId xmlns:a16="http://schemas.microsoft.com/office/drawing/2014/main" id="{1693474B-8B5B-1345-936A-94C9FC841D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0" y="5007826"/>
            <a:ext cx="3287312" cy="1850174"/>
          </a:xfrm>
        </p:spPr>
      </p:pic>
      <p:pic>
        <p:nvPicPr>
          <p:cNvPr id="19" name="Content Placeholder 8" descr="Diagram&#10;&#10;Description automatically generated">
            <a:extLst>
              <a:ext uri="{FF2B5EF4-FFF2-40B4-BE49-F238E27FC236}">
                <a16:creationId xmlns:a16="http://schemas.microsoft.com/office/drawing/2014/main" id="{C6344F92-82D7-D849-B3AD-747C05FA98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34501" y="5006419"/>
            <a:ext cx="3287312" cy="1850174"/>
          </a:xfrm>
          <a:prstGeom prst="rect">
            <a:avLst/>
          </a:prstGeom>
        </p:spPr>
      </p:pic>
      <p:pic>
        <p:nvPicPr>
          <p:cNvPr id="24" name="Content Placeholder 8" descr="Diagram&#10;&#10;Description automatically generated">
            <a:extLst>
              <a:ext uri="{FF2B5EF4-FFF2-40B4-BE49-F238E27FC236}">
                <a16:creationId xmlns:a16="http://schemas.microsoft.com/office/drawing/2014/main" id="{7375FB13-1EEB-3846-B8A8-D430573058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05190" y="5019817"/>
            <a:ext cx="3287312" cy="1850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5640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963C5-00AA-8E4E-BC6B-FD3D59A02A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00212" y="2235200"/>
            <a:ext cx="8791575" cy="2387600"/>
          </a:xfrm>
        </p:spPr>
        <p:txBody>
          <a:bodyPr/>
          <a:lstStyle/>
          <a:p>
            <a:pPr algn="ctr"/>
            <a:r>
              <a:rPr lang="en-GB" dirty="0"/>
              <a:t>Task: </a:t>
            </a:r>
            <a:br>
              <a:rPr lang="en-GB" dirty="0"/>
            </a:br>
            <a:r>
              <a:rPr lang="en-GB" dirty="0"/>
              <a:t>create a </a:t>
            </a:r>
            <a:r>
              <a:rPr lang="en-GB" dirty="0" err="1"/>
              <a:t>github</a:t>
            </a:r>
            <a:r>
              <a:rPr lang="en-GB" dirty="0"/>
              <a:t> account and push your commit to </a:t>
            </a:r>
            <a:r>
              <a:rPr lang="en-GB" dirty="0" err="1"/>
              <a:t>github</a:t>
            </a:r>
            <a:r>
              <a:rPr lang="en-GB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0690882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1623F7-D867-BC4F-91F0-EA05E0BCD5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en-GB" dirty="0"/>
              <a:t>Go to </a:t>
            </a:r>
            <a:r>
              <a:rPr lang="en-GB" dirty="0">
                <a:hlinkClick r:id="rId2"/>
              </a:rPr>
              <a:t>https://github.com</a:t>
            </a:r>
            <a:r>
              <a:rPr lang="en-GB" dirty="0"/>
              <a:t> </a:t>
            </a:r>
          </a:p>
        </p:txBody>
      </p:sp>
      <p:pic>
        <p:nvPicPr>
          <p:cNvPr id="5" name="Content Placeholder 4" descr="A screenshot of a video game&#10;&#10;Description automatically generated">
            <a:extLst>
              <a:ext uri="{FF2B5EF4-FFF2-40B4-BE49-F238E27FC236}">
                <a16:creationId xmlns:a16="http://schemas.microsoft.com/office/drawing/2014/main" id="{327704D4-78C3-994B-94D8-020FAF2905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22412" y="1143000"/>
            <a:ext cx="9144000" cy="5715000"/>
          </a:xfr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02AC0FC-7AC6-444C-B541-016CB6951A0E}"/>
              </a:ext>
            </a:extLst>
          </p:cNvPr>
          <p:cNvCxnSpPr>
            <a:cxnSpLocks/>
          </p:cNvCxnSpPr>
          <p:nvPr/>
        </p:nvCxnSpPr>
        <p:spPr>
          <a:xfrm>
            <a:off x="7126014" y="739285"/>
            <a:ext cx="2522483" cy="112892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537115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3368E-B8F6-1646-AADB-7B72C36C99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en-GB" dirty="0"/>
              <a:t>And create your account!</a:t>
            </a:r>
          </a:p>
        </p:txBody>
      </p:sp>
      <p:pic>
        <p:nvPicPr>
          <p:cNvPr id="5" name="Content Placeholder 4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88980ABC-D545-B844-9B41-C466AC8D68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1413" y="1228117"/>
            <a:ext cx="9905998" cy="5620279"/>
          </a:xfrm>
        </p:spPr>
      </p:pic>
    </p:spTree>
    <p:extLst>
      <p:ext uri="{BB962C8B-B14F-4D97-AF65-F5344CB8AC3E}">
        <p14:creationId xmlns:p14="http://schemas.microsoft.com/office/powerpoint/2010/main" val="208376281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3A5F86-FF4A-774E-901C-290AE0208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Hit + in the top right corner to  create a new repository (place to put your git)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2C3AE17-D095-F141-8CE5-52AAB4CACE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1413" y="3580077"/>
            <a:ext cx="9906000" cy="880533"/>
          </a:xfr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A7BCA90-AF16-1B4D-BAAC-B02FC02329B2}"/>
              </a:ext>
            </a:extLst>
          </p:cNvPr>
          <p:cNvCxnSpPr>
            <a:cxnSpLocks/>
          </p:cNvCxnSpPr>
          <p:nvPr/>
        </p:nvCxnSpPr>
        <p:spPr>
          <a:xfrm>
            <a:off x="8387255" y="2097088"/>
            <a:ext cx="1912883" cy="189637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197358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1268F-3BC7-F443-8FE0-C28BF905E4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0"/>
            <a:ext cx="9905998" cy="1478570"/>
          </a:xfrm>
        </p:spPr>
        <p:txBody>
          <a:bodyPr/>
          <a:lstStyle/>
          <a:p>
            <a:r>
              <a:rPr lang="en-GB" dirty="0"/>
              <a:t>Fill out the details and hit “create repository”: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FF9D193E-B083-D04C-A755-AA3E1EE656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3002" y="1244601"/>
            <a:ext cx="9905998" cy="5613399"/>
          </a:xfrm>
        </p:spPr>
      </p:pic>
    </p:spTree>
    <p:extLst>
      <p:ext uri="{BB962C8B-B14F-4D97-AF65-F5344CB8AC3E}">
        <p14:creationId xmlns:p14="http://schemas.microsoft.com/office/powerpoint/2010/main" val="12281318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CBE73F-D670-784A-9B21-99EC0D154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Examples of Version control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7EAEBF-8548-3249-A040-4C6929ED6F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9905999" cy="4182844"/>
          </a:xfrm>
        </p:spPr>
        <p:txBody>
          <a:bodyPr/>
          <a:lstStyle/>
          <a:p>
            <a:r>
              <a:rPr lang="en-GB" dirty="0"/>
              <a:t>Git</a:t>
            </a:r>
          </a:p>
          <a:p>
            <a:r>
              <a:rPr lang="en-GB" dirty="0"/>
              <a:t>Subversion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Zip file backups</a:t>
            </a:r>
          </a:p>
          <a:p>
            <a:r>
              <a:rPr lang="en-GB" dirty="0"/>
              <a:t>Raw network sharing</a:t>
            </a:r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8DF7FFD3-B3A8-E04F-8F67-946D310036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6061" y="2019300"/>
            <a:ext cx="4076700" cy="48387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0659D8E-2B09-C745-9A33-B5EB1550A266}"/>
              </a:ext>
            </a:extLst>
          </p:cNvPr>
          <p:cNvSpPr txBox="1"/>
          <p:nvPr/>
        </p:nvSpPr>
        <p:spPr>
          <a:xfrm>
            <a:off x="8586788" y="5943600"/>
            <a:ext cx="33147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Source: Stack Overflow Annual Developer Survey 2015, 2017, 2018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EBB94DD-7779-D449-A1EC-28F41E276DB6}"/>
              </a:ext>
            </a:extLst>
          </p:cNvPr>
          <p:cNvCxnSpPr/>
          <p:nvPr/>
        </p:nvCxnSpPr>
        <p:spPr>
          <a:xfrm>
            <a:off x="4157663" y="2700338"/>
            <a:ext cx="3800475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258024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DE051-5AE1-6E49-BD6C-08B6FCF3D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Now we need to tell our command line where this new repository is: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5B720EA1-19A0-864A-8C64-700A102BB2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81655" y="2097088"/>
            <a:ext cx="8345214" cy="4728955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04C81D-9E6D-0D4C-B765-B5190A999BBA}"/>
              </a:ext>
            </a:extLst>
          </p:cNvPr>
          <p:cNvSpPr/>
          <p:nvPr/>
        </p:nvSpPr>
        <p:spPr>
          <a:xfrm>
            <a:off x="2343806" y="5507421"/>
            <a:ext cx="7020911" cy="924910"/>
          </a:xfrm>
          <a:prstGeom prst="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2749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BB43F5-205F-6C4C-9686-6F55DE0CD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”Git remote add” connects our git to the remote server</a:t>
            </a:r>
          </a:p>
        </p:txBody>
      </p:sp>
      <p:pic>
        <p:nvPicPr>
          <p:cNvPr id="5" name="Content Placeholder 4" descr="Graphical user interface, text, application, Teams&#10;&#10;Description automatically generated">
            <a:extLst>
              <a:ext uri="{FF2B5EF4-FFF2-40B4-BE49-F238E27FC236}">
                <a16:creationId xmlns:a16="http://schemas.microsoft.com/office/drawing/2014/main" id="{8D6DD7A1-211D-B948-8196-2E28FC8F7B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1413" y="3215481"/>
            <a:ext cx="9906000" cy="1609725"/>
          </a:xfrm>
        </p:spPr>
      </p:pic>
    </p:spTree>
    <p:extLst>
      <p:ext uri="{BB962C8B-B14F-4D97-AF65-F5344CB8AC3E}">
        <p14:creationId xmlns:p14="http://schemas.microsoft.com/office/powerpoint/2010/main" val="393019497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81196A-00EB-714F-876A-87D35E3C8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”git branch –m main” you don’t need to worry about for now (renames ”master” to match what </a:t>
            </a:r>
            <a:r>
              <a:rPr lang="en-GB" dirty="0" err="1"/>
              <a:t>github</a:t>
            </a:r>
            <a:r>
              <a:rPr lang="en-GB" dirty="0"/>
              <a:t> expects)</a:t>
            </a:r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85A9399-DF7E-5D49-8FE9-087524F19E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1413" y="2698626"/>
            <a:ext cx="9906000" cy="2643435"/>
          </a:xfrm>
        </p:spPr>
      </p:pic>
    </p:spTree>
    <p:extLst>
      <p:ext uri="{BB962C8B-B14F-4D97-AF65-F5344CB8AC3E}">
        <p14:creationId xmlns:p14="http://schemas.microsoft.com/office/powerpoint/2010/main" val="392785695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0F7642-C2FC-F74F-94DD-1FF49706E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”git push –u origin main” pushes our git to </a:t>
            </a:r>
            <a:r>
              <a:rPr lang="en-GB" dirty="0" err="1"/>
              <a:t>github</a:t>
            </a:r>
            <a:r>
              <a:rPr lang="en-GB" dirty="0"/>
              <a:t> (it will ask you to log in)</a:t>
            </a:r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54773C7-0107-164E-A3FD-EAB09F6DD7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1413" y="2740819"/>
            <a:ext cx="9906000" cy="2559050"/>
          </a:xfrm>
        </p:spPr>
      </p:pic>
    </p:spTree>
    <p:extLst>
      <p:ext uri="{BB962C8B-B14F-4D97-AF65-F5344CB8AC3E}">
        <p14:creationId xmlns:p14="http://schemas.microsoft.com/office/powerpoint/2010/main" val="71838757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13120-C23E-3E42-BC32-06AE9D8E9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And now to put this on another machine, all we need to do is type </a:t>
            </a:r>
            <a:br>
              <a:rPr lang="en-GB" dirty="0"/>
            </a:br>
            <a:r>
              <a:rPr lang="en-GB" dirty="0"/>
              <a:t>“git clone https://</a:t>
            </a:r>
            <a:r>
              <a:rPr lang="en-GB" dirty="0" err="1"/>
              <a:t>github.com</a:t>
            </a:r>
            <a:r>
              <a:rPr lang="en-GB" dirty="0"/>
              <a:t>...”</a:t>
            </a:r>
          </a:p>
        </p:txBody>
      </p:sp>
      <p:pic>
        <p:nvPicPr>
          <p:cNvPr id="5" name="Content Placeholder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D8647535-D619-9544-BCAE-B283ED5B9C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81055" y="2249488"/>
            <a:ext cx="9826715" cy="3541712"/>
          </a:xfrm>
        </p:spPr>
      </p:pic>
    </p:spTree>
    <p:extLst>
      <p:ext uri="{BB962C8B-B14F-4D97-AF65-F5344CB8AC3E}">
        <p14:creationId xmlns:p14="http://schemas.microsoft.com/office/powerpoint/2010/main" val="128237136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13120-C23E-3E42-BC32-06AE9D8E9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And now to put this on another machine, all we need to do is type </a:t>
            </a:r>
            <a:br>
              <a:rPr lang="en-GB" dirty="0"/>
            </a:br>
            <a:r>
              <a:rPr lang="en-GB" dirty="0"/>
              <a:t>“git clone </a:t>
            </a:r>
            <a:r>
              <a:rPr lang="en-GB" dirty="0">
                <a:hlinkClick r:id="rId2"/>
              </a:rPr>
              <a:t>https://github.com</a:t>
            </a:r>
            <a:r>
              <a:rPr lang="en-GB" dirty="0"/>
              <a:t>...” into the shell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0EB1F7A-BDC3-1443-A61E-7CEF1EB8D2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41413" y="3429000"/>
            <a:ext cx="9906000" cy="1155700"/>
          </a:xfrm>
        </p:spPr>
      </p:pic>
    </p:spTree>
    <p:extLst>
      <p:ext uri="{BB962C8B-B14F-4D97-AF65-F5344CB8AC3E}">
        <p14:creationId xmlns:p14="http://schemas.microsoft.com/office/powerpoint/2010/main" val="61423200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2E1BA9-1F45-474E-A342-08870E0C4A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1" y="1408658"/>
            <a:ext cx="5487152" cy="4760913"/>
          </a:xfrm>
        </p:spPr>
        <p:txBody>
          <a:bodyPr/>
          <a:lstStyle/>
          <a:p>
            <a:r>
              <a:rPr lang="en-GB" dirty="0"/>
              <a:t>And git will even copy over all the old commits!</a:t>
            </a:r>
          </a:p>
          <a:p>
            <a:endParaRPr lang="en-GB" dirty="0"/>
          </a:p>
          <a:p>
            <a:r>
              <a:rPr lang="en-GB" dirty="0"/>
              <a:t>To check for new commits that have been pushed to the remote repository, type “git pull”</a:t>
            </a:r>
          </a:p>
        </p:txBody>
      </p:sp>
      <p:pic>
        <p:nvPicPr>
          <p:cNvPr id="6" name="Picture 5" descr="Text, timeline&#10;&#10;Description automatically generated">
            <a:extLst>
              <a:ext uri="{FF2B5EF4-FFF2-40B4-BE49-F238E27FC236}">
                <a16:creationId xmlns:a16="http://schemas.microsoft.com/office/drawing/2014/main" id="{7BED7F8F-6071-1B45-884B-8D4F3AA153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0152" y="0"/>
            <a:ext cx="55618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24556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963C5-00AA-8E4E-BC6B-FD3D59A02A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6634" y="2235200"/>
            <a:ext cx="11918731" cy="2387600"/>
          </a:xfrm>
        </p:spPr>
        <p:txBody>
          <a:bodyPr>
            <a:normAutofit fontScale="90000"/>
          </a:bodyPr>
          <a:lstStyle/>
          <a:p>
            <a:pPr algn="ctr"/>
            <a:r>
              <a:rPr lang="en-GB" dirty="0"/>
              <a:t>Final Task: </a:t>
            </a:r>
            <a:br>
              <a:rPr lang="en-GB" dirty="0"/>
            </a:br>
            <a:r>
              <a:rPr lang="en-GB" dirty="0"/>
              <a:t>download this presentation at</a:t>
            </a:r>
            <a:br>
              <a:rPr lang="en-GB" dirty="0"/>
            </a:br>
            <a:r>
              <a:rPr lang="en-GB" dirty="0">
                <a:hlinkClick r:id="rId2"/>
              </a:rPr>
              <a:t>https://github.com/Mark-Turner0/git-presentation.git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8999459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D2F642-81B3-EC43-938A-1F7B127E4F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774004"/>
            <a:ext cx="8791575" cy="2387600"/>
          </a:xfrm>
        </p:spPr>
        <p:txBody>
          <a:bodyPr/>
          <a:lstStyle/>
          <a:p>
            <a:pPr algn="ctr"/>
            <a:r>
              <a:rPr lang="en-GB" dirty="0"/>
              <a:t>But there’s so much more you can do with git!</a:t>
            </a:r>
          </a:p>
        </p:txBody>
      </p:sp>
    </p:spTree>
    <p:extLst>
      <p:ext uri="{BB962C8B-B14F-4D97-AF65-F5344CB8AC3E}">
        <p14:creationId xmlns:p14="http://schemas.microsoft.com/office/powerpoint/2010/main" val="255145307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E7F3F-7658-C54D-AECC-32CCCA8198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Merging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181BAB-A0EB-E941-85BA-1FB050AF09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Of course, when multiple people work on the same file, you can have conflicts:</a:t>
            </a:r>
          </a:p>
        </p:txBody>
      </p:sp>
      <p:pic>
        <p:nvPicPr>
          <p:cNvPr id="5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D8FA00B4-B274-5444-B250-A3C551917D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8651" y="3613150"/>
            <a:ext cx="4114800" cy="146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1352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427192-D817-7341-9D77-BB4AD1065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History of git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78D3CB-08D2-D745-A005-AD2939DE3A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49487"/>
            <a:ext cx="4103250" cy="3541714"/>
          </a:xfrm>
        </p:spPr>
        <p:txBody>
          <a:bodyPr>
            <a:normAutofit/>
          </a:bodyPr>
          <a:lstStyle/>
          <a:p>
            <a:r>
              <a:rPr lang="en-GB" dirty="0"/>
              <a:t>Invented by Linus Torvalds in 2005</a:t>
            </a:r>
          </a:p>
          <a:p>
            <a:endParaRPr lang="en-GB" dirty="0"/>
          </a:p>
          <a:p>
            <a:r>
              <a:rPr lang="en-GB" dirty="0"/>
              <a:t>Solving an issue where it was hard to keep track of changes on the Linux Kernel (millions of lines of code)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64642BE-434A-D349-A37B-411A4B927A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1461" y="1485900"/>
            <a:ext cx="2794000" cy="388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Tux the penguin">
            <a:extLst>
              <a:ext uri="{FF2B5EF4-FFF2-40B4-BE49-F238E27FC236}">
                <a16:creationId xmlns:a16="http://schemas.microsoft.com/office/drawing/2014/main" id="{B10E6486-A2C5-0142-99A0-E7C8D5BA87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3145" y="372080"/>
            <a:ext cx="2249768" cy="2668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49518F95-CFC8-AB48-BCF0-A85F66A69E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656" t="-1208" r="55885" b="-2001"/>
          <a:stretch/>
        </p:blipFill>
        <p:spPr bwMode="auto">
          <a:xfrm>
            <a:off x="9320020" y="4371976"/>
            <a:ext cx="2703814" cy="2486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BED4780-2C78-864C-9B21-8D5748EFF1DD}"/>
              </a:ext>
            </a:extLst>
          </p:cNvPr>
          <p:cNvCxnSpPr>
            <a:stCxn id="2050" idx="3"/>
            <a:endCxn id="2052" idx="1"/>
          </p:cNvCxnSpPr>
          <p:nvPr/>
        </p:nvCxnSpPr>
        <p:spPr>
          <a:xfrm flipV="1">
            <a:off x="8145461" y="1706374"/>
            <a:ext cx="1477684" cy="1722626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9ED6DD4-AC30-CD4F-A9BF-3F3DE6D7741A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10671927" y="2869324"/>
            <a:ext cx="0" cy="1502652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727324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6188EF-D097-DF4B-9D57-1CB55D7E62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1630362" cy="1478570"/>
          </a:xfrm>
        </p:spPr>
        <p:txBody>
          <a:bodyPr/>
          <a:lstStyle/>
          <a:p>
            <a:r>
              <a:rPr lang="en-GB" dirty="0"/>
              <a:t>Alice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55DF2CE-938E-444B-9125-A597877E1DB9}"/>
              </a:ext>
            </a:extLst>
          </p:cNvPr>
          <p:cNvSpPr txBox="1">
            <a:spLocks/>
          </p:cNvSpPr>
          <p:nvPr/>
        </p:nvSpPr>
        <p:spPr>
          <a:xfrm>
            <a:off x="9109076" y="618518"/>
            <a:ext cx="1630362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BOB</a:t>
            </a:r>
          </a:p>
        </p:txBody>
      </p:sp>
      <p:sp>
        <p:nvSpPr>
          <p:cNvPr id="9" name="Cloud 8">
            <a:extLst>
              <a:ext uri="{FF2B5EF4-FFF2-40B4-BE49-F238E27FC236}">
                <a16:creationId xmlns:a16="http://schemas.microsoft.com/office/drawing/2014/main" id="{720B0A75-2E6C-B24B-8519-0263BC5414A3}"/>
              </a:ext>
            </a:extLst>
          </p:cNvPr>
          <p:cNvSpPr/>
          <p:nvPr/>
        </p:nvSpPr>
        <p:spPr>
          <a:xfrm>
            <a:off x="3496167" y="4545724"/>
            <a:ext cx="4824248" cy="2312276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9" descr="Icon&#10;&#10;Description automatically generated with low confidence">
            <a:extLst>
              <a:ext uri="{FF2B5EF4-FFF2-40B4-BE49-F238E27FC236}">
                <a16:creationId xmlns:a16="http://schemas.microsoft.com/office/drawing/2014/main" id="{5D12FF55-8AFC-6F4E-89CF-A8AC75B7CC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5691" y="5085912"/>
            <a:ext cx="965200" cy="1231900"/>
          </a:xfrm>
          <a:prstGeom prst="rect">
            <a:avLst/>
          </a:prstGeom>
        </p:spPr>
      </p:pic>
      <p:pic>
        <p:nvPicPr>
          <p:cNvPr id="11" name="Picture 2" descr="2sxc on Github">
            <a:extLst>
              <a:ext uri="{FF2B5EF4-FFF2-40B4-BE49-F238E27FC236}">
                <a16:creationId xmlns:a16="http://schemas.microsoft.com/office/drawing/2014/main" id="{75C3A752-524D-854C-996B-8C6541F953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118" y="4821441"/>
            <a:ext cx="528941" cy="528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Content Placeholder 14" descr="Text&#10;&#10;Description automatically generated">
            <a:extLst>
              <a:ext uri="{FF2B5EF4-FFF2-40B4-BE49-F238E27FC236}">
                <a16:creationId xmlns:a16="http://schemas.microsoft.com/office/drawing/2014/main" id="{D4F2335D-DD3F-6D4B-816F-7A466AE99C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09359" y="2372805"/>
            <a:ext cx="4330700" cy="1752600"/>
          </a:xfrm>
        </p:spPr>
      </p:pic>
      <p:pic>
        <p:nvPicPr>
          <p:cNvPr id="17" name="Picture 1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63D2E97-FD97-044D-B755-3B8D327598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1943" y="2517407"/>
            <a:ext cx="4229100" cy="1473200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F7E5B35-597F-BD4E-BFFF-5615988A8DF7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2771775" y="4125405"/>
            <a:ext cx="2653916" cy="157645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8996EE0C-6195-6641-A33F-7B052DC359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58337" y="4426388"/>
            <a:ext cx="1875660" cy="171685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5762102-D35A-A446-B9AC-106126DB9599}"/>
              </a:ext>
            </a:extLst>
          </p:cNvPr>
          <p:cNvCxnSpPr>
            <a:cxnSpLocks/>
            <a:stCxn id="10" idx="3"/>
            <a:endCxn id="17" idx="2"/>
          </p:cNvCxnSpPr>
          <p:nvPr/>
        </p:nvCxnSpPr>
        <p:spPr>
          <a:xfrm flipV="1">
            <a:off x="6390891" y="3990607"/>
            <a:ext cx="3175602" cy="171125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23" name="Picture 22" descr="Icon&#10;&#10;Description automatically generated">
            <a:extLst>
              <a:ext uri="{FF2B5EF4-FFF2-40B4-BE49-F238E27FC236}">
                <a16:creationId xmlns:a16="http://schemas.microsoft.com/office/drawing/2014/main" id="{7201CC14-BDD2-D54B-8FFA-459D7C356D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03459" y="4427508"/>
            <a:ext cx="1182156" cy="236431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55E669C3-D3C0-E748-A435-228B0123172C}"/>
              </a:ext>
            </a:extLst>
          </p:cNvPr>
          <p:cNvSpPr txBox="1"/>
          <p:nvPr/>
        </p:nvSpPr>
        <p:spPr>
          <a:xfrm>
            <a:off x="9363350" y="4426388"/>
            <a:ext cx="79670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0" dirty="0">
                <a:solidFill>
                  <a:srgbClr val="C0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29624671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21D86B-8C54-5C49-9F25-209509E0C1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B68B2E47-0F4A-D046-9C28-7B47542096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1413" y="-34793"/>
            <a:ext cx="9906000" cy="1614225"/>
          </a:xfr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0AD57081-B365-4847-9F3F-84C07073E2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562" y="1855049"/>
            <a:ext cx="10807700" cy="1790700"/>
          </a:xfrm>
          <a:prstGeom prst="rect">
            <a:avLst/>
          </a:prstGeom>
        </p:spPr>
      </p:pic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2A57D46A-44D0-DC47-B73E-34045EC9C6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1812" y="3797300"/>
            <a:ext cx="8585200" cy="306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40888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590AE9E-5C55-C041-833D-BB357C47B7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/>
          <a:lstStyle/>
          <a:p>
            <a:r>
              <a:rPr lang="en-GB" dirty="0"/>
              <a:t>This is not good!</a:t>
            </a:r>
          </a:p>
        </p:txBody>
      </p:sp>
      <p:pic>
        <p:nvPicPr>
          <p:cNvPr id="14" name="Content Placeholder 13" descr="A screenshot of a computer&#10;&#10;Description automatically generated">
            <a:extLst>
              <a:ext uri="{FF2B5EF4-FFF2-40B4-BE49-F238E27FC236}">
                <a16:creationId xmlns:a16="http://schemas.microsoft.com/office/drawing/2014/main" id="{759F6B71-A8CB-B64F-91C0-62322BE741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1413" y="2561460"/>
            <a:ext cx="9906000" cy="2917767"/>
          </a:xfrm>
        </p:spPr>
      </p:pic>
    </p:spTree>
    <p:extLst>
      <p:ext uri="{BB962C8B-B14F-4D97-AF65-F5344CB8AC3E}">
        <p14:creationId xmlns:p14="http://schemas.microsoft.com/office/powerpoint/2010/main" val="71179858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601A3-2635-CD4C-AA3E-824F08B1E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branches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AAD6587-C007-094D-86EE-37AB2931C70A}"/>
              </a:ext>
            </a:extLst>
          </p:cNvPr>
          <p:cNvSpPr txBox="1">
            <a:spLocks/>
          </p:cNvSpPr>
          <p:nvPr/>
        </p:nvSpPr>
        <p:spPr>
          <a:xfrm>
            <a:off x="1141412" y="2017986"/>
            <a:ext cx="9905999" cy="37732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Branches are a good way to separate what you’re working on out from what everyone else is working on</a:t>
            </a:r>
          </a:p>
          <a:p>
            <a:r>
              <a:rPr lang="en-GB" dirty="0"/>
              <a:t>The master / main branch contains the final code, and other branches can be for development or testing</a:t>
            </a:r>
          </a:p>
        </p:txBody>
      </p:sp>
      <p:pic>
        <p:nvPicPr>
          <p:cNvPr id="10" name="Content Placeholder 9" descr="Text, application&#10;&#10;Description automatically generated">
            <a:extLst>
              <a:ext uri="{FF2B5EF4-FFF2-40B4-BE49-F238E27FC236}">
                <a16:creationId xmlns:a16="http://schemas.microsoft.com/office/drawing/2014/main" id="{BD01820B-7144-D54B-B178-0E4FDF0C9E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5362" y="4020344"/>
            <a:ext cx="5156200" cy="1371600"/>
          </a:xfrm>
        </p:spPr>
      </p:pic>
      <p:pic>
        <p:nvPicPr>
          <p:cNvPr id="12" name="Picture 11" descr="Text, application&#10;&#10;Description automatically generated">
            <a:extLst>
              <a:ext uri="{FF2B5EF4-FFF2-40B4-BE49-F238E27FC236}">
                <a16:creationId xmlns:a16="http://schemas.microsoft.com/office/drawing/2014/main" id="{A580292A-80D3-FC4E-8EFE-CC0CE3149D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4161" y="4020344"/>
            <a:ext cx="4357561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27812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B7ECC-9F87-C641-9FBE-F7C5ED6F4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branches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A64E9C-9781-5A4D-9810-EC08839D65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09A5A6D-E966-584F-8701-8EFFA9851154}"/>
              </a:ext>
            </a:extLst>
          </p:cNvPr>
          <p:cNvCxnSpPr>
            <a:stCxn id="3" idx="1"/>
            <a:endCxn id="3" idx="3"/>
          </p:cNvCxnSpPr>
          <p:nvPr/>
        </p:nvCxnSpPr>
        <p:spPr>
          <a:xfrm>
            <a:off x="1141412" y="4020344"/>
            <a:ext cx="990599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18DD201-DD04-5142-8441-3357E26B0D09}"/>
              </a:ext>
            </a:extLst>
          </p:cNvPr>
          <p:cNvCxnSpPr/>
          <p:nvPr/>
        </p:nvCxnSpPr>
        <p:spPr>
          <a:xfrm flipV="1">
            <a:off x="3037489" y="3048000"/>
            <a:ext cx="1156138" cy="972344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F05410F-0F8B-BA42-9735-609EBB839A8D}"/>
              </a:ext>
            </a:extLst>
          </p:cNvPr>
          <p:cNvCxnSpPr>
            <a:cxnSpLocks/>
          </p:cNvCxnSpPr>
          <p:nvPr/>
        </p:nvCxnSpPr>
        <p:spPr>
          <a:xfrm>
            <a:off x="4193627" y="3058510"/>
            <a:ext cx="277473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2C45194-898F-D148-9243-4A7242F4E5DD}"/>
              </a:ext>
            </a:extLst>
          </p:cNvPr>
          <p:cNvCxnSpPr>
            <a:cxnSpLocks/>
          </p:cNvCxnSpPr>
          <p:nvPr/>
        </p:nvCxnSpPr>
        <p:spPr>
          <a:xfrm>
            <a:off x="4067502" y="4924096"/>
            <a:ext cx="470863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EE7B908-FF4B-1848-A7F5-39BA4A8EEEC3}"/>
              </a:ext>
            </a:extLst>
          </p:cNvPr>
          <p:cNvCxnSpPr>
            <a:cxnSpLocks/>
          </p:cNvCxnSpPr>
          <p:nvPr/>
        </p:nvCxnSpPr>
        <p:spPr>
          <a:xfrm>
            <a:off x="3037489" y="4056992"/>
            <a:ext cx="1030013" cy="867103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33B57AE-B73C-7B4B-B0C5-29B721B7C8D8}"/>
              </a:ext>
            </a:extLst>
          </p:cNvPr>
          <p:cNvCxnSpPr/>
          <p:nvPr/>
        </p:nvCxnSpPr>
        <p:spPr>
          <a:xfrm>
            <a:off x="6968359" y="3048000"/>
            <a:ext cx="1124607" cy="97234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87DDE10-C94A-664A-8FC9-27A983268283}"/>
              </a:ext>
            </a:extLst>
          </p:cNvPr>
          <p:cNvCxnSpPr>
            <a:cxnSpLocks/>
          </p:cNvCxnSpPr>
          <p:nvPr/>
        </p:nvCxnSpPr>
        <p:spPr>
          <a:xfrm flipV="1">
            <a:off x="8776137" y="4038669"/>
            <a:ext cx="1387366" cy="88542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7BCF96D2-C9C4-3E46-AE0C-4CF1D0A6D3C7}"/>
              </a:ext>
            </a:extLst>
          </p:cNvPr>
          <p:cNvSpPr txBox="1"/>
          <p:nvPr/>
        </p:nvSpPr>
        <p:spPr>
          <a:xfrm>
            <a:off x="4055405" y="2670855"/>
            <a:ext cx="2039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Alice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406B3F0-A900-8D4B-8585-EEAA4E6C71E5}"/>
              </a:ext>
            </a:extLst>
          </p:cNvPr>
          <p:cNvSpPr txBox="1"/>
          <p:nvPr/>
        </p:nvSpPr>
        <p:spPr>
          <a:xfrm>
            <a:off x="4067502" y="4934468"/>
            <a:ext cx="2039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Bob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FC0C1BA-255F-824C-A7E1-408477BDFD6F}"/>
              </a:ext>
            </a:extLst>
          </p:cNvPr>
          <p:cNvSpPr txBox="1"/>
          <p:nvPr/>
        </p:nvSpPr>
        <p:spPr>
          <a:xfrm>
            <a:off x="7531182" y="3173662"/>
            <a:ext cx="2039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Pull Request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DC10CE6-01FF-5B46-86E5-3AAD6A6E9339}"/>
              </a:ext>
            </a:extLst>
          </p:cNvPr>
          <p:cNvSpPr txBox="1"/>
          <p:nvPr/>
        </p:nvSpPr>
        <p:spPr>
          <a:xfrm>
            <a:off x="9032598" y="4641084"/>
            <a:ext cx="2039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Pull Request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64D76C2-2634-C340-A8BD-B239AB89D9F4}"/>
              </a:ext>
            </a:extLst>
          </p:cNvPr>
          <p:cNvSpPr txBox="1"/>
          <p:nvPr/>
        </p:nvSpPr>
        <p:spPr>
          <a:xfrm>
            <a:off x="1147215" y="3632551"/>
            <a:ext cx="2039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Master / Main</a:t>
            </a:r>
          </a:p>
        </p:txBody>
      </p:sp>
    </p:spTree>
    <p:extLst>
      <p:ext uri="{BB962C8B-B14F-4D97-AF65-F5344CB8AC3E}">
        <p14:creationId xmlns:p14="http://schemas.microsoft.com/office/powerpoint/2010/main" val="242547330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A9056C-9068-2B47-B319-B61EDDFD16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Pull requests (PR</a:t>
            </a:r>
            <a:r>
              <a:rPr lang="en-GB" baseline="-25000" dirty="0"/>
              <a:t>s</a:t>
            </a:r>
            <a:r>
              <a:rPr lang="en-GB" dirty="0"/>
              <a:t>)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D0CFDDF-0CBF-C342-B437-9EB418525C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A ”Pull Request” (PR), also known as “Merge request” is a request to “pull” / “merge” the code of one branch or fork into another branch. </a:t>
            </a:r>
          </a:p>
          <a:p>
            <a:endParaRPr lang="en-GB" dirty="0"/>
          </a:p>
          <a:p>
            <a:r>
              <a:rPr lang="en-GB" dirty="0"/>
              <a:t>As you will see, this is a good way of keeping track of changes, and also ensuring that no conflicts make it into the master / main branch</a:t>
            </a:r>
          </a:p>
          <a:p>
            <a:endParaRPr lang="en-GB" dirty="0"/>
          </a:p>
          <a:p>
            <a:r>
              <a:rPr lang="en-GB" dirty="0"/>
              <a:t>The owner of the repository can choose to merge the pull request, comment on it, or close it</a:t>
            </a:r>
          </a:p>
        </p:txBody>
      </p:sp>
    </p:spTree>
    <p:extLst>
      <p:ext uri="{BB962C8B-B14F-4D97-AF65-F5344CB8AC3E}">
        <p14:creationId xmlns:p14="http://schemas.microsoft.com/office/powerpoint/2010/main" val="202604711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A9056C-9068-2B47-B319-B61EDDFD16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Pull requests (PR</a:t>
            </a:r>
            <a:r>
              <a:rPr lang="en-GB" baseline="-25000" dirty="0"/>
              <a:t>s</a:t>
            </a:r>
            <a:r>
              <a:rPr lang="en-GB" dirty="0"/>
              <a:t>)</a:t>
            </a: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D3333CF6-4684-5A45-B8B7-CDDAACB590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1413" y="2598302"/>
            <a:ext cx="9906000" cy="2844084"/>
          </a:xfr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9CD5799-0774-564A-9D17-9FFE5B307AF9}"/>
              </a:ext>
            </a:extLst>
          </p:cNvPr>
          <p:cNvCxnSpPr>
            <a:cxnSpLocks/>
          </p:cNvCxnSpPr>
          <p:nvPr/>
        </p:nvCxnSpPr>
        <p:spPr>
          <a:xfrm>
            <a:off x="2875401" y="5233331"/>
            <a:ext cx="8086889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065140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A screenshot of a computer&#10;&#10;Description automatically generated">
            <a:extLst>
              <a:ext uri="{FF2B5EF4-FFF2-40B4-BE49-F238E27FC236}">
                <a16:creationId xmlns:a16="http://schemas.microsoft.com/office/drawing/2014/main" id="{97C268D8-D2CD-3645-A780-7C6CCF57CC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2986" y="1069555"/>
            <a:ext cx="7726027" cy="5683341"/>
          </a:xfr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06002878-4363-5B4B-B7B4-60D608DF1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0"/>
            <a:ext cx="9905998" cy="1478570"/>
          </a:xfrm>
        </p:spPr>
        <p:txBody>
          <a:bodyPr/>
          <a:lstStyle/>
          <a:p>
            <a:r>
              <a:rPr lang="en-GB" dirty="0"/>
              <a:t>Writing a pull request:</a:t>
            </a:r>
          </a:p>
        </p:txBody>
      </p:sp>
    </p:spTree>
    <p:extLst>
      <p:ext uri="{BB962C8B-B14F-4D97-AF65-F5344CB8AC3E}">
        <p14:creationId xmlns:p14="http://schemas.microsoft.com/office/powerpoint/2010/main" val="96110634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ED82A9E1-A6B4-D449-8EAB-27F2594353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564" y="1650124"/>
            <a:ext cx="6552871" cy="5207876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EBEED28-FB07-7943-9FC0-07EA30578DD3}"/>
              </a:ext>
            </a:extLst>
          </p:cNvPr>
          <p:cNvCxnSpPr>
            <a:cxnSpLocks/>
          </p:cNvCxnSpPr>
          <p:nvPr/>
        </p:nvCxnSpPr>
        <p:spPr>
          <a:xfrm>
            <a:off x="4273277" y="5170268"/>
            <a:ext cx="834751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6D9105A5-4AD5-BC4A-84F6-700C45A303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0"/>
            <a:ext cx="9905998" cy="1478570"/>
          </a:xfrm>
        </p:spPr>
        <p:txBody>
          <a:bodyPr/>
          <a:lstStyle/>
          <a:p>
            <a:r>
              <a:rPr lang="en-GB" dirty="0"/>
              <a:t>Now I have received it:</a:t>
            </a:r>
          </a:p>
        </p:txBody>
      </p:sp>
    </p:spTree>
    <p:extLst>
      <p:ext uri="{BB962C8B-B14F-4D97-AF65-F5344CB8AC3E}">
        <p14:creationId xmlns:p14="http://schemas.microsoft.com/office/powerpoint/2010/main" val="306721331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3FEB9-F321-8F46-8E92-F9798304F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en-GB" dirty="0"/>
              <a:t>I can review the changes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3E2C1E64-292E-D848-A856-E34F365116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6030" y="1813034"/>
            <a:ext cx="9596764" cy="5044966"/>
          </a:xfrm>
        </p:spPr>
      </p:pic>
    </p:spTree>
    <p:extLst>
      <p:ext uri="{BB962C8B-B14F-4D97-AF65-F5344CB8AC3E}">
        <p14:creationId xmlns:p14="http://schemas.microsoft.com/office/powerpoint/2010/main" val="5813769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38258-F7B2-8C4E-AB52-0139F28299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advantages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7EC1EF-7591-1B4B-9D43-1D59E459B6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You can go back in time!</a:t>
            </a:r>
          </a:p>
          <a:p>
            <a:endParaRPr lang="en-GB" dirty="0"/>
          </a:p>
          <a:p>
            <a:r>
              <a:rPr lang="en-GB" dirty="0"/>
              <a:t>But with the advantage of optimised storage space</a:t>
            </a:r>
          </a:p>
          <a:p>
            <a:endParaRPr lang="en-GB" dirty="0"/>
          </a:p>
          <a:p>
            <a:r>
              <a:rPr lang="en-GB" dirty="0"/>
              <a:t>You can even make branches for when you are testing features, with a master / main branch when you know something works, and then a testing branch for new features</a:t>
            </a:r>
          </a:p>
        </p:txBody>
      </p:sp>
    </p:spTree>
    <p:extLst>
      <p:ext uri="{BB962C8B-B14F-4D97-AF65-F5344CB8AC3E}">
        <p14:creationId xmlns:p14="http://schemas.microsoft.com/office/powerpoint/2010/main" val="311614879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763CD0EF-3DE6-DD48-9981-82674F3B49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7252" y="1897117"/>
            <a:ext cx="9277495" cy="4960883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38B0ABB5-5582-1342-882E-EC155C391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en-GB" dirty="0"/>
              <a:t>Comment on the changes:</a:t>
            </a:r>
          </a:p>
        </p:txBody>
      </p:sp>
    </p:spTree>
    <p:extLst>
      <p:ext uri="{BB962C8B-B14F-4D97-AF65-F5344CB8AC3E}">
        <p14:creationId xmlns:p14="http://schemas.microsoft.com/office/powerpoint/2010/main" val="262559015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11216-D24B-E647-A0E2-E3962745DE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en-GB" dirty="0"/>
              <a:t>And approve the pull request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68D75F49-1DB9-7244-B044-17BC1B8FA7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87091" y="1357803"/>
            <a:ext cx="7014642" cy="5534302"/>
          </a:xfrm>
        </p:spPr>
      </p:pic>
    </p:spTree>
    <p:extLst>
      <p:ext uri="{BB962C8B-B14F-4D97-AF65-F5344CB8AC3E}">
        <p14:creationId xmlns:p14="http://schemas.microsoft.com/office/powerpoint/2010/main" val="19121865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55E07-8B43-EA47-A36E-1C514E548C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And now it’s been merged!</a:t>
            </a:r>
          </a:p>
        </p:txBody>
      </p:sp>
      <p:pic>
        <p:nvPicPr>
          <p:cNvPr id="9" name="Content Placeholder 8" descr="A screenshot of a computer&#10;&#10;Description automatically generated">
            <a:extLst>
              <a:ext uri="{FF2B5EF4-FFF2-40B4-BE49-F238E27FC236}">
                <a16:creationId xmlns:a16="http://schemas.microsoft.com/office/drawing/2014/main" id="{6ED395FA-E289-3341-9920-B5F26FAD24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1413" y="2809611"/>
            <a:ext cx="9906000" cy="2421466"/>
          </a:xfr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5053C05-EBB0-9845-A018-09A525D8CE97}"/>
              </a:ext>
            </a:extLst>
          </p:cNvPr>
          <p:cNvCxnSpPr>
            <a:cxnSpLocks/>
          </p:cNvCxnSpPr>
          <p:nvPr/>
        </p:nvCxnSpPr>
        <p:spPr>
          <a:xfrm>
            <a:off x="1403953" y="4550158"/>
            <a:ext cx="656075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199493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C517A-B772-E841-80CC-06188115C1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en-GB" dirty="0"/>
              <a:t>Another pull request received, but this time with a conflict!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FE1076EA-6885-E542-A0B4-439B8BB2D0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82760" y="1437365"/>
            <a:ext cx="8223304" cy="5420635"/>
          </a:xfrm>
        </p:spPr>
      </p:pic>
    </p:spTree>
    <p:extLst>
      <p:ext uri="{BB962C8B-B14F-4D97-AF65-F5344CB8AC3E}">
        <p14:creationId xmlns:p14="http://schemas.microsoft.com/office/powerpoint/2010/main" val="218409663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500FC060-7CF3-B14F-A2EB-CD1577E867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5921" y="1263683"/>
            <a:ext cx="7720157" cy="5594317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F5DE01D1-6316-6141-8BF5-58FCD84DC2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en-GB" dirty="0"/>
              <a:t>Another pull request received, but this time with a conflict!</a:t>
            </a:r>
          </a:p>
        </p:txBody>
      </p:sp>
    </p:spTree>
    <p:extLst>
      <p:ext uri="{BB962C8B-B14F-4D97-AF65-F5344CB8AC3E}">
        <p14:creationId xmlns:p14="http://schemas.microsoft.com/office/powerpoint/2010/main" val="20598835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B1C8A3EB-1E20-2944-ABD8-6AC8BAE9BE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50800" y="1702734"/>
            <a:ext cx="7890399" cy="5155266"/>
          </a:xfr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F06246C1-1DC5-2F4C-A473-5C46127453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en-GB" dirty="0"/>
              <a:t>I could either tell bob to fix it…</a:t>
            </a:r>
          </a:p>
        </p:txBody>
      </p:sp>
    </p:spTree>
    <p:extLst>
      <p:ext uri="{BB962C8B-B14F-4D97-AF65-F5344CB8AC3E}">
        <p14:creationId xmlns:p14="http://schemas.microsoft.com/office/powerpoint/2010/main" val="131865925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232C8B0A-4E93-C545-934E-F7CBF9BF5B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75720" y="1508234"/>
            <a:ext cx="8440560" cy="5349766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924D724A-34CB-0740-819A-3075EE922F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en-GB" dirty="0"/>
              <a:t>And close the merge request:</a:t>
            </a:r>
          </a:p>
        </p:txBody>
      </p:sp>
    </p:spTree>
    <p:extLst>
      <p:ext uri="{BB962C8B-B14F-4D97-AF65-F5344CB8AC3E}">
        <p14:creationId xmlns:p14="http://schemas.microsoft.com/office/powerpoint/2010/main" val="320133598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54A369-32E9-CB47-98BC-1046A40B5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Or I could try and fix the conflict myself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5824D3BC-48C1-B242-BFE8-046CC66ADF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71570" y="2249488"/>
            <a:ext cx="9845685" cy="3541712"/>
          </a:xfrm>
        </p:spPr>
      </p:pic>
    </p:spTree>
    <p:extLst>
      <p:ext uri="{BB962C8B-B14F-4D97-AF65-F5344CB8AC3E}">
        <p14:creationId xmlns:p14="http://schemas.microsoft.com/office/powerpoint/2010/main" val="317062862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2C429B82-5D38-354D-A31C-A1A03EA10B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1413" y="2293673"/>
            <a:ext cx="9906000" cy="3453341"/>
          </a:xfr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99306472-0A33-E64E-A027-2F4A74724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/>
          <a:lstStyle/>
          <a:p>
            <a:r>
              <a:rPr lang="en-GB" dirty="0"/>
              <a:t>Done!</a:t>
            </a:r>
          </a:p>
        </p:txBody>
      </p:sp>
    </p:spTree>
    <p:extLst>
      <p:ext uri="{BB962C8B-B14F-4D97-AF65-F5344CB8AC3E}">
        <p14:creationId xmlns:p14="http://schemas.microsoft.com/office/powerpoint/2010/main" val="361807295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ED4728-7984-C64F-A92B-CE2DC7B3B8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And then approve the pull request!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2360779F-5690-0F45-87F2-EA78ED7F5D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1413" y="2561961"/>
            <a:ext cx="9906000" cy="2916766"/>
          </a:xfrm>
        </p:spPr>
      </p:pic>
    </p:spTree>
    <p:extLst>
      <p:ext uri="{BB962C8B-B14F-4D97-AF65-F5344CB8AC3E}">
        <p14:creationId xmlns:p14="http://schemas.microsoft.com/office/powerpoint/2010/main" val="41261905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C097E1-F4DC-9948-945C-CF403AE75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GB" dirty="0"/>
              <a:t>So, how does it work?</a:t>
            </a:r>
          </a:p>
        </p:txBody>
      </p:sp>
      <p:pic>
        <p:nvPicPr>
          <p:cNvPr id="5" name="Picture 4" descr="A picture containing icon&#10;&#10;Description automatically generated">
            <a:extLst>
              <a:ext uri="{FF2B5EF4-FFF2-40B4-BE49-F238E27FC236}">
                <a16:creationId xmlns:a16="http://schemas.microsoft.com/office/drawing/2014/main" id="{674E7A23-757A-F24E-804B-F616AA5978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2226" y="2249487"/>
            <a:ext cx="1392966" cy="169252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 descr="Graphical user interface&#10;&#10;Description automatically generated">
            <a:extLst>
              <a:ext uri="{FF2B5EF4-FFF2-40B4-BE49-F238E27FC236}">
                <a16:creationId xmlns:a16="http://schemas.microsoft.com/office/drawing/2014/main" id="{C5D69716-73C0-2043-944F-78EC547AE8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1410" y="4179692"/>
            <a:ext cx="3494597" cy="154635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B97AA8-EBDB-F045-9935-6708E5DF10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4579" y="2859088"/>
            <a:ext cx="6012832" cy="2866964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When you initialise Git, it creates a .git folder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This .git folder contains other folders and files which track the changes that are made to all the different files (objects) automatically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637311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BB3C57-A187-AF4F-A6F4-A31B7F4D5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Git commit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64E70E-9F77-EF49-AFD9-1FE991C822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Git won’t automatically track every single time you edit a file.</a:t>
            </a:r>
          </a:p>
          <a:p>
            <a:endParaRPr lang="en-GB" dirty="0"/>
          </a:p>
          <a:p>
            <a:r>
              <a:rPr lang="en-GB" dirty="0"/>
              <a:t>First you have to “stage” the file, meaning that its current state is ready to be committed</a:t>
            </a:r>
          </a:p>
          <a:p>
            <a:endParaRPr lang="en-GB" dirty="0"/>
          </a:p>
          <a:p>
            <a:r>
              <a:rPr lang="en-GB" dirty="0"/>
              <a:t>A git commit is when you finally want git to save your changes</a:t>
            </a:r>
          </a:p>
        </p:txBody>
      </p:sp>
    </p:spTree>
    <p:extLst>
      <p:ext uri="{BB962C8B-B14F-4D97-AF65-F5344CB8AC3E}">
        <p14:creationId xmlns:p14="http://schemas.microsoft.com/office/powerpoint/2010/main" val="22465996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BCE975AD-07C8-6A49-B0E5-84BBBD74A038}"/>
              </a:ext>
            </a:extLst>
          </p:cNvPr>
          <p:cNvSpPr/>
          <p:nvPr/>
        </p:nvSpPr>
        <p:spPr>
          <a:xfrm>
            <a:off x="2421045" y="1710695"/>
            <a:ext cx="7346731" cy="34366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3FD79E8-3313-D440-9F16-8AABCD3CEB54}"/>
              </a:ext>
            </a:extLst>
          </p:cNvPr>
          <p:cNvSpPr/>
          <p:nvPr/>
        </p:nvSpPr>
        <p:spPr>
          <a:xfrm>
            <a:off x="4519448" y="2564524"/>
            <a:ext cx="315311" cy="3048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4170D71-3504-C740-B50C-EA7B79AB6AA2}"/>
              </a:ext>
            </a:extLst>
          </p:cNvPr>
          <p:cNvSpPr/>
          <p:nvPr/>
        </p:nvSpPr>
        <p:spPr>
          <a:xfrm>
            <a:off x="3641834" y="3599793"/>
            <a:ext cx="315311" cy="3048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21E6F4D-5175-8442-B979-5605AC3C100F}"/>
              </a:ext>
            </a:extLst>
          </p:cNvPr>
          <p:cNvSpPr/>
          <p:nvPr/>
        </p:nvSpPr>
        <p:spPr>
          <a:xfrm>
            <a:off x="5936754" y="4340772"/>
            <a:ext cx="315311" cy="3048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907D83B-596B-244B-8C5C-1E8BEA309D7F}"/>
              </a:ext>
            </a:extLst>
          </p:cNvPr>
          <p:cNvSpPr/>
          <p:nvPr/>
        </p:nvSpPr>
        <p:spPr>
          <a:xfrm>
            <a:off x="6351913" y="3276600"/>
            <a:ext cx="315311" cy="3048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4465D0B-F929-DA4F-8314-276A13D17D21}"/>
              </a:ext>
            </a:extLst>
          </p:cNvPr>
          <p:cNvSpPr/>
          <p:nvPr/>
        </p:nvSpPr>
        <p:spPr>
          <a:xfrm>
            <a:off x="7357243" y="2564524"/>
            <a:ext cx="315311" cy="3048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C0555EF-750C-E247-BBEA-2819ADA6D7B8}"/>
              </a:ext>
            </a:extLst>
          </p:cNvPr>
          <p:cNvSpPr/>
          <p:nvPr/>
        </p:nvSpPr>
        <p:spPr>
          <a:xfrm>
            <a:off x="7845974" y="3447393"/>
            <a:ext cx="315311" cy="3048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F710668-8CE2-414A-9C1B-5FE94653237B}"/>
              </a:ext>
            </a:extLst>
          </p:cNvPr>
          <p:cNvSpPr/>
          <p:nvPr/>
        </p:nvSpPr>
        <p:spPr>
          <a:xfrm>
            <a:off x="7341480" y="4198882"/>
            <a:ext cx="315311" cy="3048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BF781E8-9F0B-1443-AC26-2B3FB10F334B}"/>
              </a:ext>
            </a:extLst>
          </p:cNvPr>
          <p:cNvSpPr/>
          <p:nvPr/>
        </p:nvSpPr>
        <p:spPr>
          <a:xfrm>
            <a:off x="5936753" y="2285999"/>
            <a:ext cx="315311" cy="3048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79AC513-2F92-6A4E-BD65-B99F0A1CB349}"/>
              </a:ext>
            </a:extLst>
          </p:cNvPr>
          <p:cNvSpPr txBox="1"/>
          <p:nvPr/>
        </p:nvSpPr>
        <p:spPr>
          <a:xfrm>
            <a:off x="644001" y="3091934"/>
            <a:ext cx="19969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Staging Area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A09A125-8D0A-1443-A633-97FCE00B58DA}"/>
              </a:ext>
            </a:extLst>
          </p:cNvPr>
          <p:cNvSpPr txBox="1"/>
          <p:nvPr/>
        </p:nvSpPr>
        <p:spPr>
          <a:xfrm>
            <a:off x="644000" y="5805658"/>
            <a:ext cx="2330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Files on your computer</a:t>
            </a:r>
          </a:p>
        </p:txBody>
      </p:sp>
      <p:pic>
        <p:nvPicPr>
          <p:cNvPr id="16" name="Picture 15" descr="A picture containing shape&#10;&#10;Description automatically generated">
            <a:extLst>
              <a:ext uri="{FF2B5EF4-FFF2-40B4-BE49-F238E27FC236}">
                <a16:creationId xmlns:a16="http://schemas.microsoft.com/office/drawing/2014/main" id="{FDFE4ACB-4510-AD4A-BE81-BAC1C5A118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8527" y="5374374"/>
            <a:ext cx="1168400" cy="1231900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D542237-086F-8F4C-8051-35A0A58F7EBC}"/>
              </a:ext>
            </a:extLst>
          </p:cNvPr>
          <p:cNvCxnSpPr/>
          <p:nvPr/>
        </p:nvCxnSpPr>
        <p:spPr>
          <a:xfrm flipV="1">
            <a:off x="5538952" y="4198882"/>
            <a:ext cx="0" cy="117549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BA82042-599D-B64C-B59E-7A089B24BD47}"/>
              </a:ext>
            </a:extLst>
          </p:cNvPr>
          <p:cNvCxnSpPr>
            <a:cxnSpLocks/>
          </p:cNvCxnSpPr>
          <p:nvPr/>
        </p:nvCxnSpPr>
        <p:spPr>
          <a:xfrm>
            <a:off x="6351913" y="4198882"/>
            <a:ext cx="0" cy="117549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5B7A04F5-89C7-1D48-9E05-92813B1D1EDA}"/>
              </a:ext>
            </a:extLst>
          </p:cNvPr>
          <p:cNvSpPr txBox="1"/>
          <p:nvPr/>
        </p:nvSpPr>
        <p:spPr>
          <a:xfrm>
            <a:off x="647667" y="786956"/>
            <a:ext cx="19969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Commit</a:t>
            </a:r>
          </a:p>
        </p:txBody>
      </p:sp>
      <p:pic>
        <p:nvPicPr>
          <p:cNvPr id="25" name="Picture 24" descr="Icon&#10;&#10;Description automatically generated with low confidence">
            <a:extLst>
              <a:ext uri="{FF2B5EF4-FFF2-40B4-BE49-F238E27FC236}">
                <a16:creationId xmlns:a16="http://schemas.microsoft.com/office/drawing/2014/main" id="{5F0EFFAC-1941-FA49-9440-F465EC22EA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4153" y="145467"/>
            <a:ext cx="965200" cy="1231900"/>
          </a:xfrm>
          <a:prstGeom prst="rect">
            <a:avLst/>
          </a:prstGeom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94B9BBF-F951-D340-914E-F7B0E95119E9}"/>
              </a:ext>
            </a:extLst>
          </p:cNvPr>
          <p:cNvCxnSpPr/>
          <p:nvPr/>
        </p:nvCxnSpPr>
        <p:spPr>
          <a:xfrm flipV="1">
            <a:off x="5932371" y="1389032"/>
            <a:ext cx="0" cy="117549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E9D0A849-1E49-9848-9F2C-010B14E02C56}"/>
              </a:ext>
            </a:extLst>
          </p:cNvPr>
          <p:cNvSpPr txBox="1"/>
          <p:nvPr/>
        </p:nvSpPr>
        <p:spPr>
          <a:xfrm>
            <a:off x="3251361" y="3353572"/>
            <a:ext cx="10935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solidFill>
                  <a:schemeClr val="bg1"/>
                </a:solidFill>
              </a:rPr>
              <a:t>Modified </a:t>
            </a:r>
            <a:r>
              <a:rPr lang="en-GB" sz="1000" dirty="0" err="1">
                <a:solidFill>
                  <a:schemeClr val="bg1"/>
                </a:solidFill>
              </a:rPr>
              <a:t>main.py</a:t>
            </a:r>
            <a:endParaRPr lang="en-GB" sz="1000" dirty="0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8CE6B96-F650-5D4C-ABA7-E8C5A428810D}"/>
              </a:ext>
            </a:extLst>
          </p:cNvPr>
          <p:cNvSpPr txBox="1"/>
          <p:nvPr/>
        </p:nvSpPr>
        <p:spPr>
          <a:xfrm>
            <a:off x="4087839" y="2337455"/>
            <a:ext cx="117852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solidFill>
                  <a:schemeClr val="bg1"/>
                </a:solidFill>
              </a:rPr>
              <a:t>Created </a:t>
            </a:r>
            <a:r>
              <a:rPr lang="en-GB" sz="1000" dirty="0" err="1">
                <a:solidFill>
                  <a:schemeClr val="bg1"/>
                </a:solidFill>
              </a:rPr>
              <a:t>helpers.py</a:t>
            </a:r>
            <a:endParaRPr lang="en-GB" sz="1000" dirty="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F27EBC2-9852-1E42-ADC5-A02C8563BDAA}"/>
              </a:ext>
            </a:extLst>
          </p:cNvPr>
          <p:cNvSpPr txBox="1"/>
          <p:nvPr/>
        </p:nvSpPr>
        <p:spPr>
          <a:xfrm>
            <a:off x="7016470" y="2285999"/>
            <a:ext cx="104227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solidFill>
                  <a:schemeClr val="bg1"/>
                </a:solidFill>
              </a:rPr>
              <a:t>Deleted </a:t>
            </a:r>
            <a:r>
              <a:rPr lang="en-GB" sz="1000" dirty="0" err="1">
                <a:solidFill>
                  <a:schemeClr val="bg1"/>
                </a:solidFill>
              </a:rPr>
              <a:t>temp.txt</a:t>
            </a:r>
            <a:endParaRPr lang="en-GB" sz="1000" dirty="0">
              <a:solidFill>
                <a:schemeClr val="bg1"/>
              </a:solidFill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399E7606-4A0B-9B4B-AAA9-63C313F1FD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6828" y="850255"/>
            <a:ext cx="5255172" cy="242733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BA90F5C7-DDE8-FA4C-8221-786C4D34D1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1285" y="5468897"/>
            <a:ext cx="3277539" cy="354083"/>
          </a:xfrm>
          <a:prstGeom prst="rect">
            <a:avLst/>
          </a:prstGeom>
        </p:spPr>
      </p:pic>
      <p:pic>
        <p:nvPicPr>
          <p:cNvPr id="35" name="Picture 34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CDE32AF1-3D8E-8241-99A3-7907FFF5EB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48799" y="3241346"/>
            <a:ext cx="2143201" cy="375307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CC13BB9C-8B7C-B646-BE98-D440C41434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61285" y="6174990"/>
            <a:ext cx="3282798" cy="382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35809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622</TotalTime>
  <Words>1078</Words>
  <Application>Microsoft Macintosh PowerPoint</Application>
  <PresentationFormat>Widescreen</PresentationFormat>
  <Paragraphs>142</Paragraphs>
  <Slides>69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2" baseType="lpstr">
      <vt:lpstr>Arial</vt:lpstr>
      <vt:lpstr>Tw Cen MT</vt:lpstr>
      <vt:lpstr>Circuit</vt:lpstr>
      <vt:lpstr>GIT</vt:lpstr>
      <vt:lpstr>What is version control?</vt:lpstr>
      <vt:lpstr>What is version control?</vt:lpstr>
      <vt:lpstr>Examples of Version control systems</vt:lpstr>
      <vt:lpstr>History of git </vt:lpstr>
      <vt:lpstr>The advantages </vt:lpstr>
      <vt:lpstr>So, how does it work?</vt:lpstr>
      <vt:lpstr>Git commit</vt:lpstr>
      <vt:lpstr>PowerPoint Presentation</vt:lpstr>
      <vt:lpstr>Commits can go back years!</vt:lpstr>
      <vt:lpstr>Showing the difference between commits:</vt:lpstr>
      <vt:lpstr>Task:  add git to one of your projects </vt:lpstr>
      <vt:lpstr>In your repl.it project…: </vt:lpstr>
      <vt:lpstr>It should change to a shell</vt:lpstr>
      <vt:lpstr>Type “git init” and hit enter</vt:lpstr>
      <vt:lpstr>Type “git status” and hit enter</vt:lpstr>
      <vt:lpstr>Add the files you want to track with:  “git add x” where x is the filename</vt:lpstr>
      <vt:lpstr>Or “git add .” to add all the files at once</vt:lpstr>
      <vt:lpstr>PowerPoint Presentation</vt:lpstr>
      <vt:lpstr>Now it’s time for our first commit! Type ”git commit –m “Initial commit”</vt:lpstr>
      <vt:lpstr>Add your email address and username as per the instructions:</vt:lpstr>
      <vt:lpstr>Now it’s time for our first commit!  (attempt 2)</vt:lpstr>
      <vt:lpstr>Now let’s modify our code again…</vt:lpstr>
      <vt:lpstr>And see what git is doing:</vt:lpstr>
      <vt:lpstr>PowerPoint Presentation</vt:lpstr>
      <vt:lpstr>Let’s try and commit…</vt:lpstr>
      <vt:lpstr>You always need to stage the changes first</vt:lpstr>
      <vt:lpstr>These characters here are your unique commit hash:</vt:lpstr>
      <vt:lpstr>You can view commit history and the commit hashes with “git log”:</vt:lpstr>
      <vt:lpstr>And you can undo a commit with  “git revert [hash]”:</vt:lpstr>
      <vt:lpstr>Git remote servers</vt:lpstr>
      <vt:lpstr>PowerPoint Presentation</vt:lpstr>
      <vt:lpstr>PowerPoint Presentation</vt:lpstr>
      <vt:lpstr>PowerPoint Presentation</vt:lpstr>
      <vt:lpstr>Task:  create a github account and push your commit to github!</vt:lpstr>
      <vt:lpstr>Go to https://github.com </vt:lpstr>
      <vt:lpstr>And create your account!</vt:lpstr>
      <vt:lpstr>Hit + in the top right corner to  create a new repository (place to put your git)</vt:lpstr>
      <vt:lpstr>Fill out the details and hit “create repository”:</vt:lpstr>
      <vt:lpstr>Now we need to tell our command line where this new repository is:</vt:lpstr>
      <vt:lpstr>”Git remote add” connects our git to the remote server</vt:lpstr>
      <vt:lpstr>”git branch –m main” you don’t need to worry about for now (renames ”master” to match what github expects)</vt:lpstr>
      <vt:lpstr>”git push –u origin main” pushes our git to github (it will ask you to log in)</vt:lpstr>
      <vt:lpstr>And now to put this on another machine, all we need to do is type  “git clone https://github.com...”</vt:lpstr>
      <vt:lpstr>And now to put this on another machine, all we need to do is type  “git clone https://github.com...” into the shell</vt:lpstr>
      <vt:lpstr>PowerPoint Presentation</vt:lpstr>
      <vt:lpstr>Final Task:  download this presentation at https://github.com/Mark-Turner0/git-presentation.git</vt:lpstr>
      <vt:lpstr>But there’s so much more you can do with git!</vt:lpstr>
      <vt:lpstr>Merging</vt:lpstr>
      <vt:lpstr>Alice</vt:lpstr>
      <vt:lpstr>PowerPoint Presentation</vt:lpstr>
      <vt:lpstr>This is not good!</vt:lpstr>
      <vt:lpstr>branches</vt:lpstr>
      <vt:lpstr>branches</vt:lpstr>
      <vt:lpstr>Pull requests (PRs)</vt:lpstr>
      <vt:lpstr>Pull requests (PRs)</vt:lpstr>
      <vt:lpstr>Writing a pull request:</vt:lpstr>
      <vt:lpstr>Now I have received it:</vt:lpstr>
      <vt:lpstr>I can review the changes</vt:lpstr>
      <vt:lpstr>Comment on the changes:</vt:lpstr>
      <vt:lpstr>And approve the pull request</vt:lpstr>
      <vt:lpstr>And now it’s been merged!</vt:lpstr>
      <vt:lpstr>Another pull request received, but this time with a conflict!</vt:lpstr>
      <vt:lpstr>Another pull request received, but this time with a conflict!</vt:lpstr>
      <vt:lpstr>I could either tell bob to fix it…</vt:lpstr>
      <vt:lpstr>And close the merge request:</vt:lpstr>
      <vt:lpstr>Or I could try and fix the conflict myself</vt:lpstr>
      <vt:lpstr>Done!</vt:lpstr>
      <vt:lpstr>And then approve the pull request!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GIT</dc:title>
  <dc:creator>17004180</dc:creator>
  <cp:lastModifiedBy>17004180</cp:lastModifiedBy>
  <cp:revision>34</cp:revision>
  <dcterms:created xsi:type="dcterms:W3CDTF">2021-06-16T15:37:13Z</dcterms:created>
  <dcterms:modified xsi:type="dcterms:W3CDTF">2021-06-17T09:45:01Z</dcterms:modified>
</cp:coreProperties>
</file>